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59" d="100"/>
          <a:sy n="59" d="100"/>
        </p:scale>
        <p:origin x="1500" y="5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23" name="مستطيل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مستطيل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مستطيل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مستطيل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مستطيل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مستطيل مستدير الزوايا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مستطيل مستدير الزوايا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مستطيل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مستطيل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مستطيل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مستطيل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عنوان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ar-SA"/>
              <a:t>انقر لتحرير نمط العنوان الرئيسي</a:t>
            </a:r>
            <a:endParaRPr kumimoji="0" lang="en-US"/>
          </a:p>
        </p:txBody>
      </p:sp>
      <p:sp>
        <p:nvSpPr>
          <p:cNvPr id="9" name="عنوان فرعي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a:t>انقر لتحرير نمط العنوان الثانوي الرئيسي</a:t>
            </a:r>
            <a:endParaRPr kumimoji="0" lang="en-US"/>
          </a:p>
        </p:txBody>
      </p:sp>
      <p:sp>
        <p:nvSpPr>
          <p:cNvPr id="28" name="عنصر نائب للتاريخ 27"/>
          <p:cNvSpPr>
            <a:spLocks noGrp="1"/>
          </p:cNvSpPr>
          <p:nvPr>
            <p:ph type="dt" sz="half" idx="10"/>
          </p:nvPr>
        </p:nvSpPr>
        <p:spPr>
          <a:xfrm>
            <a:off x="6705600" y="4206240"/>
            <a:ext cx="960120" cy="457200"/>
          </a:xfrm>
        </p:spPr>
        <p:txBody>
          <a:bodyPr/>
          <a:lstStyle/>
          <a:p>
            <a:fld id="{62422F73-A2DE-49AD-A204-9525DE1F66AE}" type="datetimeFigureOut">
              <a:rPr lang="ar-IQ" smtClean="0"/>
              <a:t>12/08/1446</a:t>
            </a:fld>
            <a:endParaRPr lang="ar-IQ"/>
          </a:p>
        </p:txBody>
      </p:sp>
      <p:sp>
        <p:nvSpPr>
          <p:cNvPr id="17" name="عنصر نائب للتذييل 16"/>
          <p:cNvSpPr>
            <a:spLocks noGrp="1"/>
          </p:cNvSpPr>
          <p:nvPr>
            <p:ph type="ftr" sz="quarter" idx="11"/>
          </p:nvPr>
        </p:nvSpPr>
        <p:spPr>
          <a:xfrm>
            <a:off x="5410200" y="4205288"/>
            <a:ext cx="1295400" cy="457200"/>
          </a:xfrm>
        </p:spPr>
        <p:txBody>
          <a:bodyPr/>
          <a:lstStyle/>
          <a:p>
            <a:endParaRPr lang="ar-IQ"/>
          </a:p>
        </p:txBody>
      </p:sp>
      <p:sp>
        <p:nvSpPr>
          <p:cNvPr id="29" name="عنصر نائب لرقم الشريحة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02665759-A470-4BAB-A22B-4DCDEF906213}" type="slidenum">
              <a:rPr lang="ar-IQ" smtClean="0"/>
              <a:t>‹#›</a:t>
            </a:fld>
            <a:endParaRPr lang="ar-IQ"/>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تاريخ 3"/>
          <p:cNvSpPr>
            <a:spLocks noGrp="1"/>
          </p:cNvSpPr>
          <p:nvPr>
            <p:ph type="dt" sz="half" idx="10"/>
          </p:nvPr>
        </p:nvSpPr>
        <p:spPr/>
        <p:txBody>
          <a:bodyPr/>
          <a:lstStyle/>
          <a:p>
            <a:fld id="{62422F73-A2DE-49AD-A204-9525DE1F66AE}" type="datetimeFigureOut">
              <a:rPr lang="ar-IQ" smtClean="0"/>
              <a:t>12/08/1446</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02665759-A470-4BAB-A22B-4DCDEF906213}" type="slidenum">
              <a:rPr lang="ar-IQ" smtClean="0"/>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781800" y="1143000"/>
            <a:ext cx="1905000" cy="5486400"/>
          </a:xfrm>
        </p:spPr>
        <p:txBody>
          <a:bodyPr vert="eaVert"/>
          <a:lstStyle/>
          <a:p>
            <a:r>
              <a:rPr kumimoji="0" lang="ar-SA"/>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1143000"/>
            <a:ext cx="6248400" cy="5486400"/>
          </a:xfrm>
        </p:spPr>
        <p:txBody>
          <a:bodyPr vert="eaVer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تاريخ 3"/>
          <p:cNvSpPr>
            <a:spLocks noGrp="1"/>
          </p:cNvSpPr>
          <p:nvPr>
            <p:ph type="dt" sz="half" idx="10"/>
          </p:nvPr>
        </p:nvSpPr>
        <p:spPr/>
        <p:txBody>
          <a:bodyPr/>
          <a:lstStyle/>
          <a:p>
            <a:fld id="{62422F73-A2DE-49AD-A204-9525DE1F66AE}" type="datetimeFigureOut">
              <a:rPr lang="ar-IQ" smtClean="0"/>
              <a:t>12/08/1446</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02665759-A470-4BAB-A22B-4DCDEF906213}" type="slidenum">
              <a:rPr lang="ar-IQ" smtClean="0"/>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a:t>انقر لتحرير نمط العنوان الرئيسي</a:t>
            </a:r>
            <a:endParaRPr kumimoji="0" lang="en-US"/>
          </a:p>
        </p:txBody>
      </p:sp>
      <p:sp>
        <p:nvSpPr>
          <p:cNvPr id="3" name="عنصر نائب للمحتوى 2"/>
          <p:cNvSpPr>
            <a:spLocks noGrp="1"/>
          </p:cNvSpPr>
          <p:nvPr>
            <p:ph idx="1"/>
          </p:nvPr>
        </p:nvSpPr>
        <p:spPr/>
        <p:txBody>
          <a:body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تاريخ 3"/>
          <p:cNvSpPr>
            <a:spLocks noGrp="1"/>
          </p:cNvSpPr>
          <p:nvPr>
            <p:ph type="dt" sz="half" idx="10"/>
          </p:nvPr>
        </p:nvSpPr>
        <p:spPr/>
        <p:txBody>
          <a:bodyPr/>
          <a:lstStyle/>
          <a:p>
            <a:fld id="{62422F73-A2DE-49AD-A204-9525DE1F66AE}" type="datetimeFigureOut">
              <a:rPr lang="ar-IQ" smtClean="0"/>
              <a:t>12/08/1446</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02665759-A470-4BAB-A22B-4DCDEF906213}" type="slidenum">
              <a:rPr lang="ar-IQ" smtClean="0"/>
              <a:t>‹#›</a:t>
            </a:fld>
            <a:endParaRPr lang="ar-IQ"/>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ar-SA"/>
              <a:t>انقر لتحرير نمط العنوان الرئيسي</a:t>
            </a:r>
            <a:endParaRPr kumimoji="0" lang="en-US"/>
          </a:p>
        </p:txBody>
      </p:sp>
      <p:sp>
        <p:nvSpPr>
          <p:cNvPr id="3" name="عنصر نائب للنص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a:t>انقر لتحرير أنماط النص الرئيسي</a:t>
            </a:r>
          </a:p>
        </p:txBody>
      </p:sp>
      <p:sp>
        <p:nvSpPr>
          <p:cNvPr id="4" name="عنصر نائب للتاريخ 3"/>
          <p:cNvSpPr>
            <a:spLocks noGrp="1"/>
          </p:cNvSpPr>
          <p:nvPr>
            <p:ph type="dt" sz="half" idx="10"/>
          </p:nvPr>
        </p:nvSpPr>
        <p:spPr/>
        <p:txBody>
          <a:bodyPr/>
          <a:lstStyle/>
          <a:p>
            <a:fld id="{62422F73-A2DE-49AD-A204-9525DE1F66AE}" type="datetimeFigureOut">
              <a:rPr lang="ar-IQ" smtClean="0"/>
              <a:t>12/08/1446</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02665759-A470-4BAB-A22B-4DCDEF906213}" type="slidenum">
              <a:rPr lang="ar-IQ" smtClean="0"/>
              <a:t>‹#›</a:t>
            </a:fld>
            <a:endParaRPr lang="ar-IQ"/>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a:t>انقر لتحرير نمط العنوان الرئيسي</a:t>
            </a:r>
            <a:endParaRPr kumimoji="0" lang="en-US"/>
          </a:p>
        </p:txBody>
      </p:sp>
      <p:sp>
        <p:nvSpPr>
          <p:cNvPr id="3" name="عنصر نائب للمحتوى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محتوى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5" name="عنصر نائب للتاريخ 4"/>
          <p:cNvSpPr>
            <a:spLocks noGrp="1"/>
          </p:cNvSpPr>
          <p:nvPr>
            <p:ph type="dt" sz="half" idx="10"/>
          </p:nvPr>
        </p:nvSpPr>
        <p:spPr/>
        <p:txBody>
          <a:bodyPr/>
          <a:lstStyle/>
          <a:p>
            <a:fld id="{62422F73-A2DE-49AD-A204-9525DE1F66AE}" type="datetimeFigureOut">
              <a:rPr lang="ar-IQ" smtClean="0"/>
              <a:t>12/08/1446</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02665759-A470-4BAB-A22B-4DCDEF906213}" type="slidenum">
              <a:rPr lang="ar-IQ" smtClean="0"/>
              <a:t>‹#›</a:t>
            </a:fld>
            <a:endParaRPr lang="ar-IQ"/>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381000" y="1143000"/>
            <a:ext cx="8382000" cy="1069848"/>
          </a:xfrm>
        </p:spPr>
        <p:txBody>
          <a:bodyPr anchor="ctr"/>
          <a:lstStyle>
            <a:lvl1pPr>
              <a:defRPr sz="4000" b="0" i="0" cap="none" baseline="0"/>
            </a:lvl1pPr>
          </a:lstStyle>
          <a:p>
            <a:r>
              <a:rPr kumimoji="0" lang="ar-SA"/>
              <a:t>انقر لتحرير نمط العنوان الرئيسي</a:t>
            </a:r>
            <a:endParaRPr kumimoji="0" lang="en-US"/>
          </a:p>
        </p:txBody>
      </p:sp>
      <p:sp>
        <p:nvSpPr>
          <p:cNvPr id="3" name="عنصر نائب للنص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ar-SA"/>
              <a:t>انقر لتحرير أنماط النص الرئيسي</a:t>
            </a:r>
          </a:p>
        </p:txBody>
      </p:sp>
      <p:sp>
        <p:nvSpPr>
          <p:cNvPr id="4" name="عنصر نائب للنص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ar-SA"/>
              <a:t>انقر لتحرير أنماط النص الرئيسي</a:t>
            </a:r>
          </a:p>
        </p:txBody>
      </p:sp>
      <p:sp>
        <p:nvSpPr>
          <p:cNvPr id="5" name="عنصر نائب للمحتوى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6" name="عنصر نائب للمحتوى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26" name="عنصر نائب للتاريخ 25"/>
          <p:cNvSpPr>
            <a:spLocks noGrp="1"/>
          </p:cNvSpPr>
          <p:nvPr>
            <p:ph type="dt" sz="half" idx="10"/>
          </p:nvPr>
        </p:nvSpPr>
        <p:spPr/>
        <p:txBody>
          <a:bodyPr rtlCol="0"/>
          <a:lstStyle/>
          <a:p>
            <a:fld id="{62422F73-A2DE-49AD-A204-9525DE1F66AE}" type="datetimeFigureOut">
              <a:rPr lang="ar-IQ" smtClean="0"/>
              <a:t>12/08/1446</a:t>
            </a:fld>
            <a:endParaRPr lang="ar-IQ"/>
          </a:p>
        </p:txBody>
      </p:sp>
      <p:sp>
        <p:nvSpPr>
          <p:cNvPr id="27" name="عنصر نائب لرقم الشريحة 26"/>
          <p:cNvSpPr>
            <a:spLocks noGrp="1"/>
          </p:cNvSpPr>
          <p:nvPr>
            <p:ph type="sldNum" sz="quarter" idx="11"/>
          </p:nvPr>
        </p:nvSpPr>
        <p:spPr/>
        <p:txBody>
          <a:bodyPr rtlCol="0"/>
          <a:lstStyle/>
          <a:p>
            <a:fld id="{02665759-A470-4BAB-A22B-4DCDEF906213}" type="slidenum">
              <a:rPr lang="ar-IQ" smtClean="0"/>
              <a:t>‹#›</a:t>
            </a:fld>
            <a:endParaRPr lang="ar-IQ"/>
          </a:p>
        </p:txBody>
      </p:sp>
      <p:sp>
        <p:nvSpPr>
          <p:cNvPr id="28" name="عنصر نائب للتذييل 27"/>
          <p:cNvSpPr>
            <a:spLocks noGrp="1"/>
          </p:cNvSpPr>
          <p:nvPr>
            <p:ph type="ftr" sz="quarter" idx="12"/>
          </p:nvPr>
        </p:nvSpPr>
        <p:spPr/>
        <p:txBody>
          <a:bodyPr rtlCol="0"/>
          <a:lstStyle/>
          <a:p>
            <a:endParaRPr lang="ar-IQ"/>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ar-SA"/>
              <a:t>انقر لتحرير نمط العنوان الرئيسي</a:t>
            </a:r>
            <a:endParaRPr kumimoji="0" lang="en-US"/>
          </a:p>
        </p:txBody>
      </p:sp>
      <p:sp>
        <p:nvSpPr>
          <p:cNvPr id="3" name="عنصر نائب للتاريخ 2"/>
          <p:cNvSpPr>
            <a:spLocks noGrp="1"/>
          </p:cNvSpPr>
          <p:nvPr>
            <p:ph type="dt" sz="half" idx="10"/>
          </p:nvPr>
        </p:nvSpPr>
        <p:spPr>
          <a:xfrm>
            <a:off x="6583680" y="612648"/>
            <a:ext cx="957264" cy="457200"/>
          </a:xfrm>
        </p:spPr>
        <p:txBody>
          <a:bodyPr/>
          <a:lstStyle/>
          <a:p>
            <a:fld id="{62422F73-A2DE-49AD-A204-9525DE1F66AE}" type="datetimeFigureOut">
              <a:rPr lang="ar-IQ" smtClean="0"/>
              <a:t>12/08/1446</a:t>
            </a:fld>
            <a:endParaRPr lang="ar-IQ"/>
          </a:p>
        </p:txBody>
      </p:sp>
      <p:sp>
        <p:nvSpPr>
          <p:cNvPr id="4" name="عنصر نائب للتذييل 3"/>
          <p:cNvSpPr>
            <a:spLocks noGrp="1"/>
          </p:cNvSpPr>
          <p:nvPr>
            <p:ph type="ftr" sz="quarter" idx="11"/>
          </p:nvPr>
        </p:nvSpPr>
        <p:spPr>
          <a:xfrm>
            <a:off x="5257800" y="612648"/>
            <a:ext cx="1325880" cy="457200"/>
          </a:xfrm>
        </p:spPr>
        <p:txBody>
          <a:bodyPr/>
          <a:lstStyle/>
          <a:p>
            <a:endParaRPr lang="ar-IQ"/>
          </a:p>
        </p:txBody>
      </p:sp>
      <p:sp>
        <p:nvSpPr>
          <p:cNvPr id="5" name="عنصر نائب لرقم الشريحة 4"/>
          <p:cNvSpPr>
            <a:spLocks noGrp="1"/>
          </p:cNvSpPr>
          <p:nvPr>
            <p:ph type="sldNum" sz="quarter" idx="12"/>
          </p:nvPr>
        </p:nvSpPr>
        <p:spPr>
          <a:xfrm>
            <a:off x="8174736" y="2272"/>
            <a:ext cx="762000" cy="365760"/>
          </a:xfrm>
        </p:spPr>
        <p:txBody>
          <a:bodyPr/>
          <a:lstStyle/>
          <a:p>
            <a:fld id="{02665759-A470-4BAB-A22B-4DCDEF906213}" type="slidenum">
              <a:rPr lang="ar-IQ" smtClean="0"/>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62422F73-A2DE-49AD-A204-9525DE1F66AE}" type="datetimeFigureOut">
              <a:rPr lang="ar-IQ" smtClean="0"/>
              <a:t>12/08/1446</a:t>
            </a:fld>
            <a:endParaRPr lang="ar-IQ"/>
          </a:p>
        </p:txBody>
      </p:sp>
      <p:sp>
        <p:nvSpPr>
          <p:cNvPr id="3" name="عنصر نائب للتذييل 2"/>
          <p:cNvSpPr>
            <a:spLocks noGrp="1"/>
          </p:cNvSpPr>
          <p:nvPr>
            <p:ph type="ftr" sz="quarter" idx="11"/>
          </p:nvPr>
        </p:nvSpPr>
        <p:spPr/>
        <p:txBody>
          <a:bodyPr/>
          <a:lstStyle/>
          <a:p>
            <a:endParaRPr lang="ar-IQ"/>
          </a:p>
        </p:txBody>
      </p:sp>
      <p:sp>
        <p:nvSpPr>
          <p:cNvPr id="4" name="عنصر نائب لرقم الشريحة 3"/>
          <p:cNvSpPr>
            <a:spLocks noGrp="1"/>
          </p:cNvSpPr>
          <p:nvPr>
            <p:ph type="sldNum" sz="quarter" idx="12"/>
          </p:nvPr>
        </p:nvSpPr>
        <p:spPr/>
        <p:txBody>
          <a:bodyPr/>
          <a:lstStyle/>
          <a:p>
            <a:fld id="{02665759-A470-4BAB-A22B-4DCDEF906213}" type="slidenum">
              <a:rPr lang="ar-IQ" smtClean="0"/>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5353496" y="1101970"/>
            <a:ext cx="3383280" cy="877824"/>
          </a:xfrm>
        </p:spPr>
        <p:txBody>
          <a:bodyPr anchor="b"/>
          <a:lstStyle>
            <a:lvl1pPr algn="l">
              <a:buNone/>
              <a:defRPr sz="1800" b="1"/>
            </a:lvl1pPr>
          </a:lstStyle>
          <a:p>
            <a:r>
              <a:rPr kumimoji="0" lang="ar-SA"/>
              <a:t>انقر لتحرير نمط العنوان الرئيسي</a:t>
            </a:r>
            <a:endParaRPr kumimoji="0" lang="en-US"/>
          </a:p>
        </p:txBody>
      </p:sp>
      <p:sp>
        <p:nvSpPr>
          <p:cNvPr id="3" name="عنصر نائب للنص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ar-SA"/>
              <a:t>انقر لتحرير أنماط النص الرئيسي</a:t>
            </a:r>
          </a:p>
        </p:txBody>
      </p:sp>
      <p:sp>
        <p:nvSpPr>
          <p:cNvPr id="4" name="عنصر نائب للمحتوى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5" name="عنصر نائب للتاريخ 4"/>
          <p:cNvSpPr>
            <a:spLocks noGrp="1"/>
          </p:cNvSpPr>
          <p:nvPr>
            <p:ph type="dt" sz="half" idx="10"/>
          </p:nvPr>
        </p:nvSpPr>
        <p:spPr/>
        <p:txBody>
          <a:bodyPr/>
          <a:lstStyle/>
          <a:p>
            <a:fld id="{62422F73-A2DE-49AD-A204-9525DE1F66AE}" type="datetimeFigureOut">
              <a:rPr lang="ar-IQ" smtClean="0"/>
              <a:t>12/08/1446</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02665759-A470-4BAB-A22B-4DCDEF906213}" type="slidenum">
              <a:rPr lang="ar-IQ" smtClean="0"/>
              <a:t>‹#›</a:t>
            </a:fld>
            <a:endParaRPr lang="ar-IQ"/>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ar-SA"/>
              <a:t>انقر لتحرير نمط العنوان الرئيسي</a:t>
            </a:r>
            <a:endParaRPr kumimoji="0" lang="en-US"/>
          </a:p>
        </p:txBody>
      </p:sp>
      <p:sp>
        <p:nvSpPr>
          <p:cNvPr id="3" name="عنصر نائب للصورة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ar-SA"/>
              <a:t>انقر فوق الأيقونة لإضافة صورة</a:t>
            </a:r>
            <a:endParaRPr kumimoji="0" lang="en-US" dirty="0"/>
          </a:p>
        </p:txBody>
      </p:sp>
      <p:sp>
        <p:nvSpPr>
          <p:cNvPr id="4" name="عنصر نائب للنص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ar-SA"/>
              <a:t>انقر لتحرير أنماط النص الرئيسي</a:t>
            </a:r>
          </a:p>
        </p:txBody>
      </p:sp>
      <p:sp>
        <p:nvSpPr>
          <p:cNvPr id="5" name="عنصر نائب للتاريخ 4"/>
          <p:cNvSpPr>
            <a:spLocks noGrp="1"/>
          </p:cNvSpPr>
          <p:nvPr>
            <p:ph type="dt" sz="half" idx="10"/>
          </p:nvPr>
        </p:nvSpPr>
        <p:spPr/>
        <p:txBody>
          <a:bodyPr/>
          <a:lstStyle/>
          <a:p>
            <a:fld id="{62422F73-A2DE-49AD-A204-9525DE1F66AE}" type="datetimeFigureOut">
              <a:rPr lang="ar-IQ" smtClean="0"/>
              <a:t>12/08/1446</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02665759-A470-4BAB-A22B-4DCDEF906213}" type="slidenum">
              <a:rPr lang="ar-IQ" smtClean="0"/>
              <a:t>‹#›</a:t>
            </a:fld>
            <a:endParaRPr lang="ar-IQ"/>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مستطيل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مستطيل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مستطيل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مستطيل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مستطيل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مستطيل مستدير الزوايا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مستطيل مستدير الزوايا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مستطيل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مستطيل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مستطيل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مستطيل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مستطيل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مستطيل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عنصر نائب للعنوان 21"/>
          <p:cNvSpPr>
            <a:spLocks noGrp="1"/>
          </p:cNvSpPr>
          <p:nvPr>
            <p:ph type="title"/>
          </p:nvPr>
        </p:nvSpPr>
        <p:spPr>
          <a:xfrm>
            <a:off x="457200" y="1143000"/>
            <a:ext cx="8229600" cy="1066800"/>
          </a:xfrm>
          <a:prstGeom prst="rect">
            <a:avLst/>
          </a:prstGeom>
        </p:spPr>
        <p:txBody>
          <a:bodyPr vert="horz" anchor="ctr">
            <a:normAutofit/>
          </a:bodyPr>
          <a:lstStyle/>
          <a:p>
            <a:r>
              <a:rPr kumimoji="0" lang="ar-SA"/>
              <a:t>انقر لتحرير نمط العنوان الرئيسي</a:t>
            </a:r>
            <a:endParaRPr kumimoji="0" lang="en-US"/>
          </a:p>
        </p:txBody>
      </p:sp>
      <p:sp>
        <p:nvSpPr>
          <p:cNvPr id="13" name="عنصر نائب للنص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ar-SA"/>
              <a:t>انقر لتحرير أنماط النص الرئيسي</a:t>
            </a:r>
          </a:p>
          <a:p>
            <a:pPr lvl="1" eaLnBrk="1" latinLnBrk="0" hangingPunct="1"/>
            <a:r>
              <a:rPr kumimoji="0" lang="ar-SA"/>
              <a:t>المستوى الثاني</a:t>
            </a:r>
          </a:p>
          <a:p>
            <a:pPr lvl="2" eaLnBrk="1" latinLnBrk="0" hangingPunct="1"/>
            <a:r>
              <a:rPr kumimoji="0" lang="ar-SA"/>
              <a:t>المستوى الثالث</a:t>
            </a:r>
          </a:p>
          <a:p>
            <a:pPr lvl="3" eaLnBrk="1" latinLnBrk="0" hangingPunct="1"/>
            <a:r>
              <a:rPr kumimoji="0" lang="ar-SA"/>
              <a:t>المستوى الرابع</a:t>
            </a:r>
          </a:p>
          <a:p>
            <a:pPr lvl="4" eaLnBrk="1" latinLnBrk="0" hangingPunct="1"/>
            <a:r>
              <a:rPr kumimoji="0" lang="ar-SA"/>
              <a:t>المستوى الخامس</a:t>
            </a:r>
            <a:endParaRPr kumimoji="0" lang="en-US"/>
          </a:p>
        </p:txBody>
      </p:sp>
      <p:sp>
        <p:nvSpPr>
          <p:cNvPr id="14" name="عنصر نائب للتاريخ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62422F73-A2DE-49AD-A204-9525DE1F66AE}" type="datetimeFigureOut">
              <a:rPr lang="ar-IQ" smtClean="0"/>
              <a:t>12/08/1446</a:t>
            </a:fld>
            <a:endParaRPr lang="ar-IQ"/>
          </a:p>
        </p:txBody>
      </p:sp>
      <p:sp>
        <p:nvSpPr>
          <p:cNvPr id="3" name="عنصر نائب للتذييل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ar-IQ"/>
          </a:p>
        </p:txBody>
      </p:sp>
      <p:sp>
        <p:nvSpPr>
          <p:cNvPr id="23" name="عنصر نائب لرقم الشريحة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02665759-A470-4BAB-A22B-4DCDEF906213}" type="slidenum">
              <a:rPr lang="ar-IQ" smtClean="0"/>
              <a:t>‹#›</a:t>
            </a:fld>
            <a:endParaRPr lang="ar-IQ"/>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latinLnBrk="0" hangingPunct="1">
        <a:spcBef>
          <a:spcPct val="0"/>
        </a:spcBef>
        <a:buNone/>
        <a:defRPr kumimoji="0" sz="4000" kern="1200">
          <a:solidFill>
            <a:schemeClr val="tx2"/>
          </a:solidFill>
          <a:latin typeface="+mj-lt"/>
          <a:ea typeface="+mj-ea"/>
          <a:cs typeface="+mj-cs"/>
        </a:defRPr>
      </a:lvl1pPr>
    </p:titleStyle>
    <p:bodyStyle>
      <a:lvl1pPr marL="365760" indent="-256032" algn="r" rtl="1"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r" rtl="1"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r" rtl="1"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r" rtl="1"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r" rtl="1"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r" rtl="1"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r" rtl="1"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r" rtl="1"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r" rtl="1"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486600" cy="1470025"/>
          </a:xfrm>
        </p:spPr>
        <p:txBody>
          <a:bodyPr>
            <a:normAutofit fontScale="90000"/>
          </a:bodyPr>
          <a:lstStyle/>
          <a:p>
            <a:pPr algn="just" rtl="0">
              <a:lnSpc>
                <a:spcPct val="150000"/>
              </a:lnSpc>
              <a:spcAft>
                <a:spcPts val="600"/>
              </a:spcAft>
            </a:pPr>
            <a:r>
              <a:rPr lang="en-US" sz="7300" b="1" dirty="0">
                <a:effectLst/>
                <a:latin typeface="Times New Roman"/>
                <a:ea typeface="Calibri"/>
                <a:cs typeface="Arial"/>
              </a:rPr>
              <a:t>Diseases of the Skin</a:t>
            </a:r>
            <a:br>
              <a:rPr lang="en-US" sz="3600" dirty="0">
                <a:ea typeface="Calibri"/>
                <a:cs typeface="Arial"/>
              </a:rPr>
            </a:br>
            <a:endParaRPr lang="ar-IQ" dirty="0"/>
          </a:p>
        </p:txBody>
      </p:sp>
      <p:sp>
        <p:nvSpPr>
          <p:cNvPr id="3" name="عنوان فرعي 2"/>
          <p:cNvSpPr>
            <a:spLocks noGrp="1"/>
          </p:cNvSpPr>
          <p:nvPr>
            <p:ph type="subTitle" idx="1"/>
          </p:nvPr>
        </p:nvSpPr>
        <p:spPr/>
        <p:txBody>
          <a:bodyPr/>
          <a:lstStyle/>
          <a:p>
            <a:r>
              <a:rPr lang="en-US" sz="3200" dirty="0">
                <a:latin typeface="Times New Roman" pitchFamily="18" charset="0"/>
                <a:cs typeface="Times New Roman" pitchFamily="18" charset="0"/>
              </a:rPr>
              <a:t>By </a:t>
            </a:r>
          </a:p>
          <a:p>
            <a:r>
              <a:rPr lang="en-US" sz="3200" dirty="0">
                <a:latin typeface="Times New Roman" pitchFamily="18" charset="0"/>
                <a:cs typeface="Times New Roman" pitchFamily="18" charset="0"/>
              </a:rPr>
              <a:t>Dr. Hussein </a:t>
            </a:r>
            <a:r>
              <a:rPr lang="en-US" sz="3200" dirty="0" err="1">
                <a:latin typeface="Times New Roman" pitchFamily="18" charset="0"/>
                <a:cs typeface="Times New Roman" pitchFamily="18" charset="0"/>
              </a:rPr>
              <a:t>AlNaji</a:t>
            </a:r>
            <a:endParaRPr lang="ar-IQ" sz="3200" dirty="0">
              <a:latin typeface="Times New Roman" pitchFamily="18" charset="0"/>
              <a:cs typeface="Times New Roman" pitchFamily="18" charset="0"/>
            </a:endParaRPr>
          </a:p>
        </p:txBody>
      </p:sp>
    </p:spTree>
    <p:extLst>
      <p:ext uri="{BB962C8B-B14F-4D97-AF65-F5344CB8AC3E}">
        <p14:creationId xmlns:p14="http://schemas.microsoft.com/office/powerpoint/2010/main" val="2974621443"/>
      </p:ext>
    </p:extLst>
  </p:cSld>
  <p:clrMapOvr>
    <a:masterClrMapping/>
  </p:clrMapOvr>
  <mc:AlternateContent xmlns:mc="http://schemas.openxmlformats.org/markup-compatibility/2006" xmlns:p14="http://schemas.microsoft.com/office/powerpoint/2010/main">
    <mc:Choice Requires="p14">
      <p:transition spd="slow" p14:dur="1500" advTm="24147">
        <p:split orient="vert"/>
      </p:transition>
    </mc:Choice>
    <mc:Fallback xmlns="">
      <p:transition spd="slow" advTm="24147">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18841" y="620688"/>
            <a:ext cx="8640960" cy="5443541"/>
          </a:xfrm>
          <a:prstGeom prst="rect">
            <a:avLst/>
          </a:prstGeom>
        </p:spPr>
        <p:txBody>
          <a:bodyPr wrap="square">
            <a:spAutoFit/>
          </a:bodyPr>
          <a:lstStyle/>
          <a:p>
            <a:pPr algn="just" rtl="0">
              <a:lnSpc>
                <a:spcPct val="150000"/>
              </a:lnSpc>
              <a:spcAft>
                <a:spcPts val="600"/>
              </a:spcAft>
              <a:tabLst>
                <a:tab pos="923925" algn="l"/>
              </a:tabLst>
            </a:pPr>
            <a:r>
              <a:rPr lang="en-US" sz="2400" b="1" dirty="0">
                <a:effectLst/>
                <a:latin typeface="Times New Roman"/>
                <a:ea typeface="Calibri"/>
                <a:cs typeface="Arial"/>
              </a:rPr>
              <a:t>Pruritus	</a:t>
            </a:r>
            <a:endParaRPr lang="en-US" sz="2400" dirty="0">
              <a:ea typeface="Calibri"/>
              <a:cs typeface="Arial"/>
            </a:endParaRPr>
          </a:p>
          <a:p>
            <a:pPr algn="just" rtl="0">
              <a:lnSpc>
                <a:spcPct val="115000"/>
              </a:lnSpc>
              <a:spcAft>
                <a:spcPts val="1000"/>
              </a:spcAft>
            </a:pPr>
            <a:r>
              <a:rPr lang="en-US" sz="2400" dirty="0">
                <a:effectLst/>
                <a:latin typeface="Times New Roman"/>
                <a:ea typeface="Calibri"/>
                <a:cs typeface="Arial"/>
              </a:rPr>
              <a:t>• </a:t>
            </a:r>
            <a:r>
              <a:rPr lang="en-US" sz="2400" b="1" dirty="0">
                <a:effectLst/>
                <a:latin typeface="Times New Roman"/>
                <a:ea typeface="Calibri"/>
                <a:cs typeface="Arial"/>
              </a:rPr>
              <a:t>Pruritus or itching </a:t>
            </a:r>
            <a:r>
              <a:rPr lang="en-US" sz="2400" dirty="0">
                <a:effectLst/>
                <a:latin typeface="Times New Roman"/>
                <a:ea typeface="Calibri"/>
                <a:cs typeface="Arial"/>
              </a:rPr>
              <a:t>is the sensation that gives rise to scratching.</a:t>
            </a:r>
            <a:endParaRPr lang="en-US" sz="2400" dirty="0">
              <a:ea typeface="Calibri"/>
              <a:cs typeface="Arial"/>
            </a:endParaRPr>
          </a:p>
          <a:p>
            <a:pPr algn="just" rtl="0">
              <a:lnSpc>
                <a:spcPct val="115000"/>
              </a:lnSpc>
              <a:spcAft>
                <a:spcPts val="1000"/>
              </a:spcAft>
            </a:pPr>
            <a:r>
              <a:rPr lang="en-US" sz="2400" dirty="0">
                <a:effectLst/>
                <a:latin typeface="Times New Roman"/>
                <a:ea typeface="Calibri"/>
                <a:cs typeface="Arial"/>
              </a:rPr>
              <a:t>• </a:t>
            </a:r>
            <a:r>
              <a:rPr lang="en-US" sz="2400" b="1" dirty="0">
                <a:effectLst/>
                <a:latin typeface="Times New Roman"/>
                <a:ea typeface="Calibri"/>
                <a:cs typeface="Arial"/>
              </a:rPr>
              <a:t>Hyperesthesia </a:t>
            </a:r>
            <a:r>
              <a:rPr lang="en-US" sz="2400" dirty="0">
                <a:effectLst/>
                <a:latin typeface="Times New Roman"/>
                <a:ea typeface="Calibri"/>
                <a:cs typeface="Arial"/>
              </a:rPr>
              <a:t>is increased sensitivity to normal stimuli.</a:t>
            </a:r>
            <a:endParaRPr lang="en-US" sz="2400" dirty="0">
              <a:ea typeface="Calibri"/>
              <a:cs typeface="Arial"/>
            </a:endParaRPr>
          </a:p>
          <a:p>
            <a:pPr algn="just" rtl="0">
              <a:lnSpc>
                <a:spcPct val="115000"/>
              </a:lnSpc>
              <a:spcAft>
                <a:spcPts val="1000"/>
              </a:spcAft>
            </a:pPr>
            <a:r>
              <a:rPr lang="en-US" sz="2400" dirty="0">
                <a:effectLst/>
                <a:latin typeface="Times New Roman"/>
                <a:ea typeface="Calibri"/>
                <a:cs typeface="Arial"/>
              </a:rPr>
              <a:t>• </a:t>
            </a:r>
            <a:r>
              <a:rPr lang="en-US" sz="2400" b="1" dirty="0" err="1">
                <a:effectLst/>
                <a:latin typeface="Times New Roman"/>
                <a:ea typeface="Calibri"/>
                <a:cs typeface="Arial"/>
              </a:rPr>
              <a:t>Paresthesia</a:t>
            </a:r>
            <a:r>
              <a:rPr lang="en-US" sz="2400" b="1" dirty="0">
                <a:effectLst/>
                <a:latin typeface="Times New Roman"/>
                <a:ea typeface="Calibri"/>
                <a:cs typeface="Arial"/>
              </a:rPr>
              <a:t> </a:t>
            </a:r>
            <a:r>
              <a:rPr lang="en-US" sz="2400" dirty="0">
                <a:effectLst/>
                <a:latin typeface="Times New Roman"/>
                <a:ea typeface="Calibri"/>
                <a:cs typeface="Arial"/>
              </a:rPr>
              <a:t>is perverted sensation, a subjective sensation, and not diagnosed in animals.</a:t>
            </a:r>
            <a:endParaRPr lang="en-US" sz="2400" dirty="0">
              <a:ea typeface="Calibri"/>
              <a:cs typeface="Arial"/>
            </a:endParaRPr>
          </a:p>
          <a:p>
            <a:pPr algn="l" rtl="0">
              <a:lnSpc>
                <a:spcPct val="115000"/>
              </a:lnSpc>
              <a:spcAft>
                <a:spcPts val="1000"/>
              </a:spcAft>
            </a:pPr>
            <a:r>
              <a:rPr lang="en-US" sz="2400" dirty="0">
                <a:effectLst/>
                <a:latin typeface="Times New Roman"/>
                <a:ea typeface="Calibri"/>
                <a:cs typeface="Arial"/>
              </a:rPr>
              <a:t>Common causes include the following.</a:t>
            </a:r>
            <a:endParaRPr lang="en-US" sz="2400" dirty="0">
              <a:ea typeface="Calibri"/>
              <a:cs typeface="Arial"/>
            </a:endParaRPr>
          </a:p>
          <a:p>
            <a:pPr algn="l" rtl="0">
              <a:lnSpc>
                <a:spcPct val="115000"/>
              </a:lnSpc>
              <a:spcAft>
                <a:spcPts val="1000"/>
              </a:spcAft>
            </a:pPr>
            <a:r>
              <a:rPr lang="en-US" sz="2400" b="1" i="1" dirty="0">
                <a:effectLst/>
                <a:latin typeface="Times New Roman"/>
                <a:ea typeface="Calibri"/>
                <a:cs typeface="Arial"/>
              </a:rPr>
              <a:t>Cattle and sheep</a:t>
            </a:r>
            <a:endParaRPr lang="en-US" sz="2400" dirty="0">
              <a:ea typeface="Calibri"/>
              <a:cs typeface="Arial"/>
            </a:endParaRPr>
          </a:p>
          <a:p>
            <a:pPr algn="l" rtl="0">
              <a:lnSpc>
                <a:spcPct val="115000"/>
              </a:lnSpc>
              <a:spcAft>
                <a:spcPts val="1000"/>
              </a:spcAft>
            </a:pPr>
            <a:r>
              <a:rPr lang="en-US" sz="2400" dirty="0">
                <a:effectLst/>
                <a:latin typeface="Times New Roman"/>
                <a:ea typeface="Calibri"/>
                <a:cs typeface="Arial"/>
              </a:rPr>
              <a:t>• </a:t>
            </a:r>
            <a:r>
              <a:rPr lang="en-US" sz="2400" dirty="0" err="1">
                <a:effectLst/>
                <a:latin typeface="Times New Roman"/>
                <a:ea typeface="Calibri"/>
                <a:cs typeface="Arial"/>
              </a:rPr>
              <a:t>Sarcoptic</a:t>
            </a:r>
            <a:r>
              <a:rPr lang="en-US" sz="2400" dirty="0">
                <a:effectLst/>
                <a:latin typeface="Times New Roman"/>
                <a:ea typeface="Calibri"/>
                <a:cs typeface="Arial"/>
              </a:rPr>
              <a:t> and </a:t>
            </a:r>
            <a:r>
              <a:rPr lang="en-US" sz="2400" dirty="0" err="1">
                <a:effectLst/>
                <a:latin typeface="Times New Roman"/>
                <a:ea typeface="Calibri"/>
                <a:cs typeface="Arial"/>
              </a:rPr>
              <a:t>chorioptic</a:t>
            </a:r>
            <a:r>
              <a:rPr lang="en-US" sz="2400" dirty="0">
                <a:effectLst/>
                <a:latin typeface="Times New Roman"/>
                <a:ea typeface="Calibri"/>
                <a:cs typeface="Arial"/>
              </a:rPr>
              <a:t> mange</a:t>
            </a:r>
            <a:endParaRPr lang="en-US" sz="2400" dirty="0">
              <a:ea typeface="Calibri"/>
              <a:cs typeface="Arial"/>
            </a:endParaRPr>
          </a:p>
          <a:p>
            <a:pPr algn="l" rtl="0">
              <a:lnSpc>
                <a:spcPct val="115000"/>
              </a:lnSpc>
              <a:spcAft>
                <a:spcPts val="1000"/>
              </a:spcAft>
            </a:pPr>
            <a:r>
              <a:rPr lang="en-US" sz="2400" dirty="0">
                <a:effectLst/>
                <a:latin typeface="Times New Roman"/>
                <a:ea typeface="Calibri"/>
                <a:cs typeface="Arial"/>
              </a:rPr>
              <a:t>• Lice infestation</a:t>
            </a:r>
            <a:endParaRPr lang="en-US" sz="2400" dirty="0">
              <a:ea typeface="Calibri"/>
              <a:cs typeface="Arial"/>
            </a:endParaRPr>
          </a:p>
          <a:p>
            <a:pPr algn="l" rtl="0">
              <a:lnSpc>
                <a:spcPct val="115000"/>
              </a:lnSpc>
              <a:spcAft>
                <a:spcPts val="1000"/>
              </a:spcAft>
            </a:pPr>
            <a:r>
              <a:rPr lang="en-US" sz="2400" dirty="0">
                <a:effectLst/>
                <a:latin typeface="Times New Roman"/>
                <a:ea typeface="Calibri"/>
                <a:cs typeface="Arial"/>
              </a:rPr>
              <a:t>• Nervous </a:t>
            </a:r>
            <a:r>
              <a:rPr lang="en-US" sz="2400" dirty="0" err="1">
                <a:effectLst/>
                <a:latin typeface="Times New Roman"/>
                <a:ea typeface="Calibri"/>
                <a:cs typeface="Arial"/>
              </a:rPr>
              <a:t>acetonemia</a:t>
            </a:r>
            <a:endParaRPr lang="en-US" sz="2400" dirty="0">
              <a:ea typeface="Calibri"/>
              <a:cs typeface="Arial"/>
            </a:endParaRPr>
          </a:p>
        </p:txBody>
      </p:sp>
    </p:spTree>
    <p:extLst>
      <p:ext uri="{BB962C8B-B14F-4D97-AF65-F5344CB8AC3E}">
        <p14:creationId xmlns:p14="http://schemas.microsoft.com/office/powerpoint/2010/main" val="77819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1022700"/>
            <a:ext cx="8712968" cy="4785734"/>
          </a:xfrm>
          <a:prstGeom prst="rect">
            <a:avLst/>
          </a:prstGeom>
        </p:spPr>
        <p:txBody>
          <a:bodyPr wrap="square">
            <a:spAutoFit/>
          </a:bodyPr>
          <a:lstStyle/>
          <a:p>
            <a:pPr algn="l" rtl="0">
              <a:lnSpc>
                <a:spcPct val="115000"/>
              </a:lnSpc>
              <a:spcAft>
                <a:spcPts val="1000"/>
              </a:spcAft>
            </a:pPr>
            <a:r>
              <a:rPr lang="en-US" sz="2400" b="1" i="1" dirty="0">
                <a:effectLst/>
                <a:latin typeface="Times New Roman"/>
                <a:ea typeface="Calibri"/>
                <a:cs typeface="Arial"/>
              </a:rPr>
              <a:t>Horses</a:t>
            </a:r>
            <a:endParaRPr lang="en-US" sz="2400" dirty="0">
              <a:ea typeface="Calibri"/>
              <a:cs typeface="Arial"/>
            </a:endParaRPr>
          </a:p>
          <a:p>
            <a:pPr algn="l" rtl="0">
              <a:lnSpc>
                <a:spcPct val="115000"/>
              </a:lnSpc>
              <a:spcAft>
                <a:spcPts val="1000"/>
              </a:spcAft>
            </a:pPr>
            <a:r>
              <a:rPr lang="en-US" sz="2400" dirty="0">
                <a:effectLst/>
                <a:latin typeface="Times New Roman"/>
                <a:ea typeface="Calibri"/>
                <a:cs typeface="Arial"/>
              </a:rPr>
              <a:t>• </a:t>
            </a:r>
            <a:r>
              <a:rPr lang="en-US" sz="2400" dirty="0" err="1">
                <a:effectLst/>
                <a:latin typeface="Times New Roman"/>
                <a:ea typeface="Calibri"/>
                <a:cs typeface="Arial"/>
              </a:rPr>
              <a:t>Chorioptic</a:t>
            </a:r>
            <a:r>
              <a:rPr lang="en-US" sz="2400" dirty="0">
                <a:effectLst/>
                <a:latin typeface="Times New Roman"/>
                <a:ea typeface="Calibri"/>
                <a:cs typeface="Arial"/>
              </a:rPr>
              <a:t> mange on the legs</a:t>
            </a:r>
            <a:endParaRPr lang="en-US" sz="2400" dirty="0">
              <a:ea typeface="Calibri"/>
              <a:cs typeface="Arial"/>
            </a:endParaRPr>
          </a:p>
          <a:p>
            <a:pPr algn="l" rtl="0">
              <a:lnSpc>
                <a:spcPct val="115000"/>
              </a:lnSpc>
              <a:spcAft>
                <a:spcPts val="1000"/>
              </a:spcAft>
            </a:pPr>
            <a:r>
              <a:rPr lang="en-US" sz="2400" dirty="0">
                <a:effectLst/>
                <a:latin typeface="Times New Roman"/>
                <a:ea typeface="Calibri"/>
                <a:cs typeface="Arial"/>
              </a:rPr>
              <a:t>• Queensland (sweet) itch along the dorsum of the body</a:t>
            </a:r>
            <a:endParaRPr lang="en-US" sz="2400" dirty="0">
              <a:ea typeface="Calibri"/>
              <a:cs typeface="Arial"/>
            </a:endParaRPr>
          </a:p>
          <a:p>
            <a:pPr algn="l" rtl="0">
              <a:lnSpc>
                <a:spcPct val="115000"/>
              </a:lnSpc>
              <a:spcAft>
                <a:spcPts val="1000"/>
              </a:spcAft>
            </a:pPr>
            <a:r>
              <a:rPr lang="en-US" sz="2400" dirty="0">
                <a:effectLst/>
                <a:latin typeface="Times New Roman"/>
                <a:ea typeface="Calibri"/>
                <a:cs typeface="Arial"/>
              </a:rPr>
              <a:t>• Lice infestation</a:t>
            </a:r>
            <a:endParaRPr lang="en-US" sz="2400" dirty="0">
              <a:ea typeface="Calibri"/>
              <a:cs typeface="Arial"/>
            </a:endParaRPr>
          </a:p>
          <a:p>
            <a:pPr algn="l" rtl="0">
              <a:lnSpc>
                <a:spcPct val="115000"/>
              </a:lnSpc>
              <a:spcAft>
                <a:spcPts val="1000"/>
              </a:spcAft>
            </a:pPr>
            <a:r>
              <a:rPr lang="en-US" sz="2400" dirty="0">
                <a:effectLst/>
                <a:latin typeface="Times New Roman"/>
                <a:ea typeface="Calibri"/>
                <a:cs typeface="Arial"/>
              </a:rPr>
              <a:t>• Perianal pruritus from </a:t>
            </a:r>
            <a:r>
              <a:rPr lang="en-US" sz="2400" i="1" dirty="0" err="1">
                <a:effectLst/>
                <a:latin typeface="Times New Roman"/>
                <a:ea typeface="Calibri"/>
                <a:cs typeface="Arial"/>
              </a:rPr>
              <a:t>Oxyuris</a:t>
            </a:r>
            <a:r>
              <a:rPr lang="en-US" sz="2400" i="1" dirty="0">
                <a:effectLst/>
                <a:latin typeface="Times New Roman"/>
                <a:ea typeface="Calibri"/>
                <a:cs typeface="Arial"/>
              </a:rPr>
              <a:t> </a:t>
            </a:r>
            <a:r>
              <a:rPr lang="en-US" sz="2400" i="1" dirty="0" err="1">
                <a:effectLst/>
                <a:latin typeface="Times New Roman"/>
                <a:ea typeface="Calibri"/>
                <a:cs typeface="Arial"/>
              </a:rPr>
              <a:t>equi</a:t>
            </a:r>
            <a:r>
              <a:rPr lang="en-US" sz="2400" i="1" dirty="0">
                <a:effectLst/>
                <a:latin typeface="Times New Roman"/>
                <a:ea typeface="Calibri"/>
                <a:cs typeface="Arial"/>
              </a:rPr>
              <a:t> </a:t>
            </a:r>
            <a:r>
              <a:rPr lang="en-US" sz="2400" dirty="0">
                <a:effectLst/>
                <a:latin typeface="Times New Roman"/>
                <a:ea typeface="Calibri"/>
                <a:cs typeface="Arial"/>
              </a:rPr>
              <a:t>infestation</a:t>
            </a:r>
            <a:r>
              <a:rPr lang="en-US" sz="2400" i="1" dirty="0">
                <a:effectLst/>
                <a:latin typeface="Times New Roman"/>
                <a:ea typeface="Calibri"/>
                <a:cs typeface="Arial"/>
              </a:rPr>
              <a:t>.</a:t>
            </a:r>
            <a:endParaRPr lang="en-US" sz="2400" dirty="0">
              <a:ea typeface="Calibri"/>
              <a:cs typeface="Arial"/>
            </a:endParaRPr>
          </a:p>
          <a:p>
            <a:pPr algn="l" rtl="0">
              <a:lnSpc>
                <a:spcPct val="115000"/>
              </a:lnSpc>
              <a:spcAft>
                <a:spcPts val="1000"/>
              </a:spcAft>
            </a:pPr>
            <a:r>
              <a:rPr lang="en-US" sz="2400" b="1" dirty="0">
                <a:effectLst/>
                <a:latin typeface="Times New Roman"/>
                <a:ea typeface="Calibri"/>
                <a:cs typeface="Arial"/>
              </a:rPr>
              <a:t> </a:t>
            </a:r>
            <a:endParaRPr lang="en-US" sz="2400" dirty="0">
              <a:ea typeface="Calibri"/>
              <a:cs typeface="Arial"/>
            </a:endParaRPr>
          </a:p>
          <a:p>
            <a:pPr algn="l" rtl="0">
              <a:lnSpc>
                <a:spcPct val="115000"/>
              </a:lnSpc>
              <a:spcAft>
                <a:spcPts val="1000"/>
              </a:spcAft>
            </a:pPr>
            <a:r>
              <a:rPr lang="en-US" sz="2400" b="1" dirty="0">
                <a:effectLst/>
                <a:latin typeface="Times New Roman"/>
                <a:ea typeface="Calibri"/>
                <a:cs typeface="Arial"/>
              </a:rPr>
              <a:t>Abnormalities of Wool and Hair Fibers</a:t>
            </a:r>
            <a:endParaRPr lang="en-US" sz="2400" dirty="0">
              <a:ea typeface="Calibri"/>
              <a:cs typeface="Arial"/>
            </a:endParaRPr>
          </a:p>
          <a:p>
            <a:pPr algn="l" rtl="0">
              <a:lnSpc>
                <a:spcPct val="115000"/>
              </a:lnSpc>
              <a:spcAft>
                <a:spcPts val="1000"/>
              </a:spcAft>
            </a:pPr>
            <a:r>
              <a:rPr lang="en-US" sz="2400" dirty="0">
                <a:effectLst/>
                <a:latin typeface="Times New Roman"/>
                <a:ea typeface="Calibri"/>
                <a:cs typeface="Arial"/>
              </a:rPr>
              <a:t>Deficiency of hair or wool in comparison to the normal </a:t>
            </a:r>
            <a:r>
              <a:rPr lang="en-US" sz="2400" dirty="0" err="1">
                <a:effectLst/>
                <a:latin typeface="Times New Roman"/>
                <a:ea typeface="Calibri"/>
                <a:cs typeface="Arial"/>
              </a:rPr>
              <a:t>pilosity</a:t>
            </a:r>
            <a:r>
              <a:rPr lang="en-US" sz="2400" dirty="0">
                <a:effectLst/>
                <a:latin typeface="Times New Roman"/>
                <a:ea typeface="Calibri"/>
                <a:cs typeface="Arial"/>
              </a:rPr>
              <a:t> of the skin area is </a:t>
            </a:r>
            <a:r>
              <a:rPr lang="en-US" sz="2400" b="1" dirty="0">
                <a:effectLst/>
                <a:latin typeface="Times New Roman"/>
                <a:ea typeface="Calibri"/>
                <a:cs typeface="Arial"/>
              </a:rPr>
              <a:t>alopecia</a:t>
            </a:r>
            <a:r>
              <a:rPr lang="en-US" sz="2400" dirty="0">
                <a:effectLst/>
                <a:latin typeface="Times New Roman"/>
                <a:ea typeface="Calibri"/>
                <a:cs typeface="Arial"/>
              </a:rPr>
              <a:t> or </a:t>
            </a:r>
            <a:r>
              <a:rPr lang="en-US" sz="2400" b="1" dirty="0" err="1">
                <a:effectLst/>
                <a:latin typeface="Times New Roman"/>
                <a:ea typeface="Calibri"/>
                <a:cs typeface="Arial"/>
              </a:rPr>
              <a:t>hypotrichosis</a:t>
            </a:r>
            <a:r>
              <a:rPr lang="en-US" sz="2400" dirty="0">
                <a:effectLst/>
                <a:latin typeface="Times New Roman"/>
                <a:ea typeface="Calibri"/>
                <a:cs typeface="Arial"/>
              </a:rPr>
              <a:t>.</a:t>
            </a:r>
            <a:endParaRPr lang="en-US" sz="2400" dirty="0">
              <a:ea typeface="Calibri"/>
              <a:cs typeface="Arial"/>
            </a:endParaRPr>
          </a:p>
        </p:txBody>
      </p:sp>
    </p:spTree>
    <p:extLst>
      <p:ext uri="{BB962C8B-B14F-4D97-AF65-F5344CB8AC3E}">
        <p14:creationId xmlns:p14="http://schemas.microsoft.com/office/powerpoint/2010/main" val="2024953728"/>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FAB6375-7FF6-24EA-021B-A8B9CAE73B9C}"/>
              </a:ext>
            </a:extLst>
          </p:cNvPr>
          <p:cNvPicPr>
            <a:picLocks noChangeAspect="1"/>
          </p:cNvPicPr>
          <p:nvPr/>
        </p:nvPicPr>
        <p:blipFill>
          <a:blip r:embed="rId2"/>
          <a:stretch>
            <a:fillRect/>
          </a:stretch>
        </p:blipFill>
        <p:spPr>
          <a:xfrm>
            <a:off x="-20149" y="0"/>
            <a:ext cx="8120541" cy="6858000"/>
          </a:xfrm>
          <a:prstGeom prst="rect">
            <a:avLst/>
          </a:prstGeom>
        </p:spPr>
      </p:pic>
      <p:sp>
        <p:nvSpPr>
          <p:cNvPr id="4" name="TextBox 3">
            <a:extLst>
              <a:ext uri="{FF2B5EF4-FFF2-40B4-BE49-F238E27FC236}">
                <a16:creationId xmlns:a16="http://schemas.microsoft.com/office/drawing/2014/main" id="{10CF8F2F-7FDC-5B14-3C92-C03798EBD550}"/>
              </a:ext>
            </a:extLst>
          </p:cNvPr>
          <p:cNvSpPr txBox="1"/>
          <p:nvPr/>
        </p:nvSpPr>
        <p:spPr>
          <a:xfrm>
            <a:off x="8244408" y="0"/>
            <a:ext cx="720080" cy="6924973"/>
          </a:xfrm>
          <a:prstGeom prst="rect">
            <a:avLst/>
          </a:prstGeom>
          <a:noFill/>
        </p:spPr>
        <p:txBody>
          <a:bodyPr wrap="square">
            <a:spAutoFit/>
          </a:bodyPr>
          <a:lstStyle/>
          <a:p>
            <a:pPr algn="ctr"/>
            <a:r>
              <a:rPr lang="en-US" sz="6000" dirty="0">
                <a:latin typeface="Times New Roman" panose="02020603050405020304" pitchFamily="18" charset="0"/>
                <a:cs typeface="Times New Roman" panose="02020603050405020304" pitchFamily="18" charset="0"/>
              </a:rPr>
              <a:t>THANK </a:t>
            </a:r>
            <a:r>
              <a:rPr lang="en-US" sz="4800" dirty="0">
                <a:latin typeface="Times New Roman" panose="02020603050405020304" pitchFamily="18" charset="0"/>
                <a:cs typeface="Times New Roman" panose="02020603050405020304" pitchFamily="18" charset="0"/>
              </a:rPr>
              <a:t>YOU</a:t>
            </a:r>
            <a:endParaRPr lang="en-US" sz="6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939219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692696"/>
            <a:ext cx="8640960" cy="4772910"/>
          </a:xfrm>
          <a:prstGeom prst="rect">
            <a:avLst/>
          </a:prstGeom>
        </p:spPr>
        <p:txBody>
          <a:bodyPr wrap="square">
            <a:spAutoFit/>
          </a:bodyPr>
          <a:lstStyle/>
          <a:p>
            <a:pPr algn="just" rtl="0">
              <a:lnSpc>
                <a:spcPct val="150000"/>
              </a:lnSpc>
              <a:spcAft>
                <a:spcPts val="600"/>
              </a:spcAft>
            </a:pPr>
            <a:r>
              <a:rPr lang="en-US" sz="2400" b="1" dirty="0">
                <a:effectLst/>
                <a:latin typeface="Times New Roman"/>
                <a:ea typeface="Calibri"/>
                <a:cs typeface="Arial"/>
              </a:rPr>
              <a:t>The major functions of the skin are:</a:t>
            </a:r>
            <a:endParaRPr lang="en-US" sz="2400" dirty="0">
              <a:ea typeface="Calibri"/>
              <a:cs typeface="Arial"/>
            </a:endParaRPr>
          </a:p>
          <a:p>
            <a:pPr marL="342900" lvl="0" indent="-342900" algn="just" rtl="0">
              <a:lnSpc>
                <a:spcPct val="150000"/>
              </a:lnSpc>
              <a:spcAft>
                <a:spcPts val="600"/>
              </a:spcAft>
              <a:buFont typeface="+mj-lt"/>
              <a:buAutoNum type="arabicPeriod"/>
            </a:pPr>
            <a:r>
              <a:rPr lang="en-US" sz="2400" dirty="0">
                <a:effectLst/>
                <a:latin typeface="Times New Roman"/>
                <a:ea typeface="Calibri"/>
                <a:cs typeface="Arial"/>
              </a:rPr>
              <a:t> To maintain a normal body temperature</a:t>
            </a:r>
            <a:endParaRPr lang="en-US" sz="2400" dirty="0">
              <a:ea typeface="Calibri"/>
              <a:cs typeface="Arial"/>
            </a:endParaRPr>
          </a:p>
          <a:p>
            <a:pPr marL="342900" lvl="0" indent="-342900" algn="just" rtl="0">
              <a:lnSpc>
                <a:spcPct val="150000"/>
              </a:lnSpc>
              <a:spcAft>
                <a:spcPts val="600"/>
              </a:spcAft>
              <a:buFont typeface="+mj-lt"/>
              <a:buAutoNum type="arabicPeriod"/>
            </a:pPr>
            <a:r>
              <a:rPr lang="en-US" sz="2400" dirty="0">
                <a:effectLst/>
                <a:latin typeface="Times New Roman"/>
                <a:ea typeface="Calibri"/>
                <a:cs typeface="Arial"/>
              </a:rPr>
              <a:t>To maintain a normal fluid and electrolyte balance within the animal</a:t>
            </a:r>
            <a:endParaRPr lang="en-US" sz="2400" dirty="0">
              <a:ea typeface="Calibri"/>
              <a:cs typeface="Arial"/>
            </a:endParaRPr>
          </a:p>
          <a:p>
            <a:pPr marL="342900" lvl="0" indent="-342900" algn="just" rtl="0">
              <a:lnSpc>
                <a:spcPct val="150000"/>
              </a:lnSpc>
              <a:spcAft>
                <a:spcPts val="600"/>
              </a:spcAft>
              <a:buFont typeface="+mj-lt"/>
              <a:buAutoNum type="arabicPeriod"/>
            </a:pPr>
            <a:r>
              <a:rPr lang="en-US" sz="2400" dirty="0">
                <a:effectLst/>
                <a:latin typeface="Times New Roman"/>
                <a:ea typeface="Calibri"/>
                <a:cs typeface="Arial"/>
              </a:rPr>
              <a:t> To create a mechanical barrier to protect the body from noxious agents and organisms</a:t>
            </a:r>
            <a:endParaRPr lang="en-US" sz="2400" dirty="0">
              <a:ea typeface="Calibri"/>
              <a:cs typeface="Arial"/>
            </a:endParaRPr>
          </a:p>
          <a:p>
            <a:pPr marL="342900" lvl="0" indent="-342900" algn="just" rtl="0">
              <a:lnSpc>
                <a:spcPct val="150000"/>
              </a:lnSpc>
              <a:spcAft>
                <a:spcPts val="600"/>
              </a:spcAft>
              <a:buFont typeface="+mj-lt"/>
              <a:buAutoNum type="arabicPeriod"/>
            </a:pPr>
            <a:r>
              <a:rPr lang="en-US" sz="2400" dirty="0">
                <a:effectLst/>
                <a:latin typeface="Times New Roman"/>
                <a:ea typeface="Calibri"/>
                <a:cs typeface="Arial"/>
              </a:rPr>
              <a:t>To act as a sensory organ perceiving those features of the environment that are important to the subject’s survival.</a:t>
            </a:r>
            <a:endParaRPr lang="en-US" sz="2400" dirty="0">
              <a:ea typeface="Calibri"/>
              <a:cs typeface="Arial"/>
            </a:endParaRPr>
          </a:p>
        </p:txBody>
      </p:sp>
    </p:spTree>
    <p:extLst>
      <p:ext uri="{BB962C8B-B14F-4D97-AF65-F5344CB8AC3E}">
        <p14:creationId xmlns:p14="http://schemas.microsoft.com/office/powerpoint/2010/main" val="1148790030"/>
      </p:ext>
    </p:extLst>
  </p:cSld>
  <p:clrMapOvr>
    <a:masterClrMapping/>
  </p:clrMapOvr>
  <mc:AlternateContent xmlns:mc="http://schemas.openxmlformats.org/markup-compatibility/2006" xmlns:p14="http://schemas.microsoft.com/office/powerpoint/2010/main">
    <mc:Choice Requires="p14">
      <p:transition spd="slow" p14:dur="1250">
        <p:pull dir="r"/>
      </p:transition>
    </mc:Choice>
    <mc:Fallback xmlns="">
      <p:transition spd="slow">
        <p:pull dir="r"/>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95536" y="566678"/>
            <a:ext cx="8496944" cy="5249963"/>
          </a:xfrm>
          <a:prstGeom prst="rect">
            <a:avLst/>
          </a:prstGeom>
        </p:spPr>
        <p:txBody>
          <a:bodyPr wrap="square">
            <a:spAutoFit/>
          </a:bodyPr>
          <a:lstStyle/>
          <a:p>
            <a:pPr algn="just" rtl="0">
              <a:lnSpc>
                <a:spcPct val="150000"/>
              </a:lnSpc>
              <a:spcAft>
                <a:spcPts val="600"/>
              </a:spcAft>
            </a:pPr>
            <a:r>
              <a:rPr lang="en-US" sz="2400" b="1" dirty="0">
                <a:effectLst/>
                <a:latin typeface="Times New Roman"/>
                <a:ea typeface="Calibri"/>
                <a:cs typeface="Arial"/>
              </a:rPr>
              <a:t>Primary/Secondary Lesions</a:t>
            </a:r>
            <a:endParaRPr lang="en-US" sz="2400" dirty="0">
              <a:ea typeface="Calibri"/>
              <a:cs typeface="Arial"/>
            </a:endParaRPr>
          </a:p>
          <a:p>
            <a:pPr algn="just" rtl="0">
              <a:lnSpc>
                <a:spcPct val="150000"/>
              </a:lnSpc>
              <a:spcAft>
                <a:spcPts val="600"/>
              </a:spcAft>
            </a:pPr>
            <a:r>
              <a:rPr lang="en-US" sz="2400" dirty="0">
                <a:effectLst/>
                <a:latin typeface="Times New Roman"/>
                <a:ea typeface="Calibri"/>
                <a:cs typeface="Arial"/>
              </a:rPr>
              <a:t>Diseases of the skin may be primary or secondary in origin. </a:t>
            </a:r>
            <a:endParaRPr lang="en-US" sz="2400" dirty="0">
              <a:ea typeface="Calibri"/>
              <a:cs typeface="Arial"/>
            </a:endParaRPr>
          </a:p>
          <a:p>
            <a:pPr algn="just" rtl="0">
              <a:lnSpc>
                <a:spcPct val="150000"/>
              </a:lnSpc>
              <a:spcAft>
                <a:spcPts val="600"/>
              </a:spcAft>
            </a:pPr>
            <a:r>
              <a:rPr lang="en-US" sz="2400" dirty="0">
                <a:effectLst/>
                <a:latin typeface="Times New Roman"/>
                <a:ea typeface="Calibri"/>
                <a:cs typeface="Arial"/>
              </a:rPr>
              <a:t>In primary skin disease the lesions are restricted initially to the skin, although they may subsequently spread from the skin to involve other organs.</a:t>
            </a:r>
            <a:r>
              <a:rPr lang="en-US" sz="2400" dirty="0">
                <a:solidFill>
                  <a:srgbClr val="241F1F"/>
                </a:solidFill>
                <a:effectLst/>
                <a:latin typeface="MinionPro-Regular"/>
                <a:ea typeface="Calibri"/>
                <a:cs typeface="MinionPro-Regular"/>
              </a:rPr>
              <a:t> </a:t>
            </a:r>
            <a:r>
              <a:rPr lang="en-US" sz="2400" dirty="0">
                <a:effectLst/>
                <a:latin typeface="Times New Roman"/>
                <a:ea typeface="Calibri"/>
                <a:cs typeface="Arial"/>
              </a:rPr>
              <a:t>While cutaneous lesions may be secondary to disease originating in other organs.</a:t>
            </a:r>
            <a:endParaRPr lang="en-US" sz="2400" dirty="0">
              <a:ea typeface="Calibri"/>
              <a:cs typeface="Arial"/>
            </a:endParaRPr>
          </a:p>
          <a:p>
            <a:pPr algn="just" rtl="0">
              <a:lnSpc>
                <a:spcPct val="150000"/>
              </a:lnSpc>
              <a:spcAft>
                <a:spcPts val="600"/>
              </a:spcAft>
            </a:pPr>
            <a:r>
              <a:rPr lang="en-US" sz="2400" dirty="0">
                <a:effectLst/>
                <a:latin typeface="Times New Roman"/>
                <a:ea typeface="Calibri"/>
                <a:cs typeface="Arial"/>
              </a:rPr>
              <a:t>Note: </a:t>
            </a:r>
            <a:r>
              <a:rPr lang="en-US" sz="2400" i="1" dirty="0">
                <a:effectLst/>
                <a:latin typeface="Times New Roman"/>
                <a:ea typeface="Calibri"/>
                <a:cs typeface="Arial"/>
              </a:rPr>
              <a:t>Differentiation between primary and secondary skin diseases should be attempted by seeking evidence that organs other than the skin are affected.</a:t>
            </a:r>
            <a:endParaRPr lang="en-US" sz="2400" dirty="0">
              <a:ea typeface="Calibri"/>
              <a:cs typeface="Arial"/>
            </a:endParaRPr>
          </a:p>
        </p:txBody>
      </p:sp>
    </p:spTree>
    <p:extLst>
      <p:ext uri="{BB962C8B-B14F-4D97-AF65-F5344CB8AC3E}">
        <p14:creationId xmlns:p14="http://schemas.microsoft.com/office/powerpoint/2010/main" val="4194580897"/>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77371" y="548680"/>
            <a:ext cx="8496944" cy="5539978"/>
          </a:xfrm>
          <a:prstGeom prst="rect">
            <a:avLst/>
          </a:prstGeom>
        </p:spPr>
        <p:txBody>
          <a:bodyPr wrap="square">
            <a:spAutoFit/>
          </a:bodyPr>
          <a:lstStyle/>
          <a:p>
            <a:pPr algn="just" rtl="0">
              <a:lnSpc>
                <a:spcPct val="150000"/>
              </a:lnSpc>
              <a:spcAft>
                <a:spcPts val="600"/>
              </a:spcAft>
            </a:pPr>
            <a:r>
              <a:rPr lang="en-US" sz="2400" b="1" dirty="0">
                <a:effectLst/>
                <a:latin typeface="Times New Roman"/>
                <a:ea typeface="Calibri"/>
                <a:cs typeface="Arial"/>
              </a:rPr>
              <a:t>Clinical Signs and Special Examination</a:t>
            </a:r>
            <a:endParaRPr lang="en-US" sz="2400" dirty="0">
              <a:ea typeface="Calibri"/>
              <a:cs typeface="Arial"/>
            </a:endParaRPr>
          </a:p>
          <a:p>
            <a:pPr algn="just" rtl="0">
              <a:lnSpc>
                <a:spcPct val="150000"/>
              </a:lnSpc>
              <a:spcAft>
                <a:spcPts val="600"/>
              </a:spcAft>
            </a:pPr>
            <a:r>
              <a:rPr lang="en-US" sz="2400" dirty="0">
                <a:effectLst/>
                <a:latin typeface="Times New Roman"/>
                <a:ea typeface="Calibri"/>
                <a:cs typeface="Arial"/>
              </a:rPr>
              <a:t>A general clinical examination is followed by a special examination of the skin and must include:</a:t>
            </a:r>
            <a:endParaRPr lang="en-US" sz="2400" dirty="0">
              <a:ea typeface="Calibri"/>
              <a:cs typeface="Arial"/>
            </a:endParaRPr>
          </a:p>
          <a:p>
            <a:pPr marL="342900" lvl="0" indent="-342900" algn="just" rtl="0">
              <a:lnSpc>
                <a:spcPct val="150000"/>
              </a:lnSpc>
              <a:spcAft>
                <a:spcPts val="600"/>
              </a:spcAft>
              <a:buFont typeface="+mj-lt"/>
              <a:buAutoNum type="alphaUcPeriod"/>
            </a:pPr>
            <a:r>
              <a:rPr lang="en-US" sz="2400" dirty="0">
                <a:effectLst/>
                <a:latin typeface="Times New Roman"/>
                <a:ea typeface="Calibri"/>
                <a:cs typeface="Arial"/>
              </a:rPr>
              <a:t> Inspection </a:t>
            </a:r>
            <a:endParaRPr lang="en-US" sz="2400" dirty="0">
              <a:ea typeface="Calibri"/>
              <a:cs typeface="Arial"/>
            </a:endParaRPr>
          </a:p>
          <a:p>
            <a:pPr marL="342900" lvl="0" indent="-342900" algn="just" rtl="0">
              <a:lnSpc>
                <a:spcPct val="150000"/>
              </a:lnSpc>
              <a:spcAft>
                <a:spcPts val="600"/>
              </a:spcAft>
              <a:buFont typeface="+mj-lt"/>
              <a:buAutoNum type="alphaUcPeriod"/>
            </a:pPr>
            <a:r>
              <a:rPr lang="en-US" sz="2400" dirty="0">
                <a:latin typeface="Times New Roman"/>
                <a:ea typeface="Calibri"/>
                <a:cs typeface="Arial"/>
              </a:rPr>
              <a:t>P</a:t>
            </a:r>
            <a:r>
              <a:rPr lang="en-US" sz="2400" dirty="0">
                <a:effectLst/>
                <a:latin typeface="Times New Roman"/>
                <a:ea typeface="Calibri"/>
                <a:cs typeface="Arial"/>
              </a:rPr>
              <a:t>alpation. </a:t>
            </a:r>
            <a:endParaRPr lang="en-US" sz="2400" dirty="0">
              <a:ea typeface="Calibri"/>
              <a:cs typeface="Arial"/>
            </a:endParaRPr>
          </a:p>
          <a:p>
            <a:pPr marL="342900" lvl="0" indent="-342900" algn="just" rtl="0">
              <a:lnSpc>
                <a:spcPct val="150000"/>
              </a:lnSpc>
              <a:spcAft>
                <a:spcPts val="600"/>
              </a:spcAft>
              <a:buFont typeface="+mj-lt"/>
              <a:buAutoNum type="alphaUcPeriod"/>
            </a:pPr>
            <a:r>
              <a:rPr lang="en-US" sz="2400" dirty="0">
                <a:effectLst/>
                <a:latin typeface="Times New Roman"/>
                <a:ea typeface="Calibri"/>
                <a:cs typeface="Arial"/>
              </a:rPr>
              <a:t>Additional information can be obtained by taking: </a:t>
            </a:r>
            <a:endParaRPr lang="en-US" sz="2400" dirty="0">
              <a:ea typeface="Calibri"/>
              <a:cs typeface="Arial"/>
            </a:endParaRPr>
          </a:p>
          <a:p>
            <a:pPr marL="342900" lvl="0" indent="-342900" algn="just" rtl="0">
              <a:lnSpc>
                <a:spcPct val="150000"/>
              </a:lnSpc>
              <a:spcAft>
                <a:spcPts val="600"/>
              </a:spcAft>
              <a:buFont typeface="+mj-lt"/>
              <a:buAutoNum type="arabicPeriod"/>
            </a:pPr>
            <a:r>
              <a:rPr lang="en-US" sz="2400" dirty="0">
                <a:effectLst/>
                <a:latin typeface="Times New Roman"/>
                <a:ea typeface="Calibri"/>
                <a:cs typeface="Arial"/>
              </a:rPr>
              <a:t>swabs for bacteriologic examinations.</a:t>
            </a:r>
            <a:endParaRPr lang="en-US" sz="2400" dirty="0">
              <a:ea typeface="Calibri"/>
              <a:cs typeface="Arial"/>
            </a:endParaRPr>
          </a:p>
          <a:p>
            <a:pPr marL="342900" lvl="0" indent="-342900" algn="just" rtl="0">
              <a:lnSpc>
                <a:spcPct val="150000"/>
              </a:lnSpc>
              <a:spcAft>
                <a:spcPts val="600"/>
              </a:spcAft>
              <a:buFont typeface="+mj-lt"/>
              <a:buAutoNum type="arabicPeriod"/>
            </a:pPr>
            <a:r>
              <a:rPr lang="en-US" sz="2400" dirty="0">
                <a:effectLst/>
                <a:latin typeface="Times New Roman"/>
                <a:ea typeface="Calibri"/>
                <a:cs typeface="Arial"/>
              </a:rPr>
              <a:t>scrapings for examination for </a:t>
            </a:r>
            <a:r>
              <a:rPr lang="en-US" sz="2400" dirty="0" err="1">
                <a:effectLst/>
                <a:latin typeface="Times New Roman"/>
                <a:ea typeface="Calibri"/>
                <a:cs typeface="Arial"/>
              </a:rPr>
              <a:t>dermatophytes</a:t>
            </a:r>
            <a:r>
              <a:rPr lang="en-US" sz="2400" dirty="0">
                <a:effectLst/>
                <a:latin typeface="Times New Roman"/>
                <a:ea typeface="Calibri"/>
                <a:cs typeface="Arial"/>
              </a:rPr>
              <a:t> and metazoan parasites.</a:t>
            </a:r>
            <a:endParaRPr lang="en-US" sz="2400" dirty="0">
              <a:ea typeface="Calibri"/>
              <a:cs typeface="Arial"/>
            </a:endParaRPr>
          </a:p>
        </p:txBody>
      </p:sp>
    </p:spTree>
    <p:extLst>
      <p:ext uri="{BB962C8B-B14F-4D97-AF65-F5344CB8AC3E}">
        <p14:creationId xmlns:p14="http://schemas.microsoft.com/office/powerpoint/2010/main" val="2330080192"/>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605150"/>
            <a:ext cx="8712968" cy="5232202"/>
          </a:xfrm>
          <a:prstGeom prst="rect">
            <a:avLst/>
          </a:prstGeom>
        </p:spPr>
        <p:txBody>
          <a:bodyPr wrap="square">
            <a:spAutoFit/>
          </a:bodyPr>
          <a:lstStyle/>
          <a:p>
            <a:pPr lvl="0" algn="just" rtl="0">
              <a:lnSpc>
                <a:spcPct val="150000"/>
              </a:lnSpc>
              <a:spcAft>
                <a:spcPts val="600"/>
              </a:spcAft>
            </a:pPr>
            <a:r>
              <a:rPr lang="en-US" sz="2400" dirty="0">
                <a:latin typeface="Times New Roman"/>
                <a:ea typeface="Calibri"/>
                <a:cs typeface="Arial"/>
              </a:rPr>
              <a:t>3</a:t>
            </a:r>
            <a:r>
              <a:rPr lang="en-US" sz="2400" dirty="0">
                <a:effectLst/>
                <a:latin typeface="Times New Roman"/>
                <a:ea typeface="Calibri"/>
                <a:cs typeface="Arial"/>
              </a:rPr>
              <a:t>- biopsy for histopathological examination. Biopsy material should include abnormal, marginal, and normal skin.</a:t>
            </a:r>
            <a:endParaRPr lang="en-US" sz="2400" dirty="0">
              <a:ea typeface="Calibri"/>
              <a:cs typeface="Arial"/>
            </a:endParaRPr>
          </a:p>
          <a:p>
            <a:pPr lvl="0" algn="just" rtl="0">
              <a:lnSpc>
                <a:spcPct val="150000"/>
              </a:lnSpc>
              <a:spcAft>
                <a:spcPts val="600"/>
              </a:spcAft>
            </a:pPr>
            <a:r>
              <a:rPr lang="en-US" sz="2400" dirty="0">
                <a:latin typeface="Times New Roman"/>
                <a:ea typeface="Calibri"/>
                <a:cs typeface="Arial"/>
              </a:rPr>
              <a:t>4</a:t>
            </a:r>
            <a:r>
              <a:rPr lang="en-US" sz="2400" dirty="0">
                <a:effectLst/>
                <a:latin typeface="Times New Roman"/>
                <a:ea typeface="Calibri"/>
                <a:cs typeface="Arial"/>
              </a:rPr>
              <a:t>. A Wood’s lamp finds a special use in the examination of the skin for </a:t>
            </a:r>
            <a:r>
              <a:rPr lang="en-US" sz="2400" dirty="0" err="1">
                <a:effectLst/>
                <a:latin typeface="Times New Roman"/>
                <a:ea typeface="Calibri"/>
                <a:cs typeface="Arial"/>
              </a:rPr>
              <a:t>dermatophytes</a:t>
            </a:r>
            <a:r>
              <a:rPr lang="en-US" sz="2400" dirty="0">
                <a:effectLst/>
                <a:latin typeface="Times New Roman"/>
                <a:ea typeface="Calibri"/>
                <a:cs typeface="Arial"/>
              </a:rPr>
              <a:t>.</a:t>
            </a:r>
            <a:endParaRPr lang="en-US" sz="2400" dirty="0">
              <a:ea typeface="Calibri"/>
              <a:cs typeface="Arial"/>
            </a:endParaRPr>
          </a:p>
          <a:p>
            <a:pPr lvl="0" algn="just" rtl="0">
              <a:lnSpc>
                <a:spcPct val="150000"/>
              </a:lnSpc>
              <a:spcAft>
                <a:spcPts val="600"/>
              </a:spcAft>
            </a:pPr>
            <a:r>
              <a:rPr lang="en-US" sz="2400" dirty="0">
                <a:latin typeface="Times New Roman"/>
                <a:ea typeface="Calibri"/>
                <a:cs typeface="Arial"/>
              </a:rPr>
              <a:t>5</a:t>
            </a:r>
            <a:r>
              <a:rPr lang="en-US" sz="2400" dirty="0">
                <a:effectLst/>
                <a:latin typeface="Times New Roman"/>
                <a:ea typeface="Calibri"/>
                <a:cs typeface="Arial"/>
              </a:rPr>
              <a:t>. Descriptions of lesions should include size, depth to which they penetrate topographic distribution on the body, and size of the area affected. Abnormalities of sebaceous and sweat secretion, changes in the hair or wool coat, and alterations in color and temperature of the skin should be noted, as should the presence or absence of pain.</a:t>
            </a:r>
            <a:endParaRPr lang="en-US" sz="2400" dirty="0">
              <a:ea typeface="Calibri"/>
              <a:cs typeface="Arial"/>
            </a:endParaRPr>
          </a:p>
        </p:txBody>
      </p:sp>
    </p:spTree>
    <p:extLst>
      <p:ext uri="{BB962C8B-B14F-4D97-AF65-F5344CB8AC3E}">
        <p14:creationId xmlns:p14="http://schemas.microsoft.com/office/powerpoint/2010/main" val="369796655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0"/>
            <a:ext cx="9036496" cy="6955750"/>
          </a:xfrm>
          <a:prstGeom prst="rect">
            <a:avLst/>
          </a:prstGeom>
        </p:spPr>
        <p:txBody>
          <a:bodyPr wrap="square">
            <a:spAutoFit/>
          </a:bodyPr>
          <a:lstStyle/>
          <a:p>
            <a:pPr algn="just" rtl="0">
              <a:lnSpc>
                <a:spcPct val="150000"/>
              </a:lnSpc>
              <a:spcAft>
                <a:spcPts val="600"/>
              </a:spcAft>
            </a:pPr>
            <a:r>
              <a:rPr lang="en-US" sz="2400" b="1" dirty="0">
                <a:effectLst/>
                <a:latin typeface="Times New Roman"/>
                <a:ea typeface="Calibri"/>
                <a:cs typeface="Arial"/>
              </a:rPr>
              <a:t>Lesions</a:t>
            </a:r>
            <a:endParaRPr lang="en-US" sz="2400" dirty="0">
              <a:ea typeface="Calibri"/>
              <a:cs typeface="Arial"/>
            </a:endParaRPr>
          </a:p>
          <a:p>
            <a:pPr algn="just" rtl="0">
              <a:lnSpc>
                <a:spcPct val="150000"/>
              </a:lnSpc>
              <a:spcAft>
                <a:spcPts val="600"/>
              </a:spcAft>
            </a:pPr>
            <a:r>
              <a:rPr lang="en-US" sz="2400" i="1" dirty="0">
                <a:effectLst/>
                <a:latin typeface="Times New Roman"/>
                <a:ea typeface="Calibri"/>
                <a:cs typeface="Arial"/>
              </a:rPr>
              <a:t>Scales:</a:t>
            </a:r>
            <a:r>
              <a:rPr lang="en-US" sz="2400" dirty="0">
                <a:effectLst/>
                <a:latin typeface="Times New Roman"/>
                <a:ea typeface="Calibri"/>
                <a:cs typeface="Arial"/>
              </a:rPr>
              <a:t>  Dry flaky exfoliations</a:t>
            </a:r>
            <a:endParaRPr lang="en-US" sz="2400" dirty="0">
              <a:ea typeface="Calibri"/>
              <a:cs typeface="Arial"/>
            </a:endParaRPr>
          </a:p>
          <a:p>
            <a:pPr algn="just" rtl="0">
              <a:lnSpc>
                <a:spcPct val="150000"/>
              </a:lnSpc>
              <a:spcAft>
                <a:spcPts val="600"/>
              </a:spcAft>
            </a:pPr>
            <a:r>
              <a:rPr lang="en-US" sz="2400" i="1" dirty="0">
                <a:effectLst/>
                <a:latin typeface="Times New Roman"/>
                <a:ea typeface="Calibri"/>
                <a:cs typeface="Arial"/>
              </a:rPr>
              <a:t>Excoriations: </a:t>
            </a:r>
            <a:r>
              <a:rPr lang="en-US" sz="2400" dirty="0">
                <a:effectLst/>
                <a:latin typeface="Times New Roman"/>
                <a:ea typeface="Calibri"/>
                <a:cs typeface="Arial"/>
              </a:rPr>
              <a:t>Traumatic abrasions and scratches.</a:t>
            </a:r>
            <a:endParaRPr lang="en-US" sz="2400" dirty="0">
              <a:ea typeface="Calibri"/>
              <a:cs typeface="Arial"/>
            </a:endParaRPr>
          </a:p>
          <a:p>
            <a:pPr algn="just" rtl="0">
              <a:lnSpc>
                <a:spcPct val="150000"/>
              </a:lnSpc>
              <a:spcAft>
                <a:spcPts val="600"/>
              </a:spcAft>
            </a:pPr>
            <a:r>
              <a:rPr lang="en-US" sz="2400" i="1" dirty="0">
                <a:effectLst/>
                <a:latin typeface="Times New Roman"/>
                <a:ea typeface="Calibri"/>
                <a:cs typeface="Arial"/>
              </a:rPr>
              <a:t>Fissures</a:t>
            </a:r>
            <a:r>
              <a:rPr lang="en-US" sz="2400" dirty="0">
                <a:effectLst/>
                <a:latin typeface="Times New Roman"/>
                <a:ea typeface="Calibri"/>
                <a:cs typeface="Arial"/>
              </a:rPr>
              <a:t>: Deep cracks.</a:t>
            </a:r>
            <a:endParaRPr lang="en-US" sz="2400" dirty="0">
              <a:ea typeface="Calibri"/>
              <a:cs typeface="Arial"/>
            </a:endParaRPr>
          </a:p>
          <a:p>
            <a:pPr algn="just" rtl="0">
              <a:lnSpc>
                <a:spcPct val="150000"/>
              </a:lnSpc>
              <a:spcAft>
                <a:spcPts val="600"/>
              </a:spcAft>
            </a:pPr>
            <a:r>
              <a:rPr lang="en-US" sz="2400" i="1" dirty="0">
                <a:effectLst/>
                <a:latin typeface="Times New Roman"/>
                <a:ea typeface="Calibri"/>
                <a:cs typeface="Arial"/>
              </a:rPr>
              <a:t>Dry gangrene</a:t>
            </a:r>
            <a:r>
              <a:rPr lang="en-US" sz="2400" dirty="0">
                <a:effectLst/>
                <a:latin typeface="Times New Roman"/>
                <a:ea typeface="Calibri"/>
                <a:cs typeface="Arial"/>
              </a:rPr>
              <a:t>: Dry, horny, black, avascular, shield-like.</a:t>
            </a:r>
            <a:endParaRPr lang="en-US" sz="2400" dirty="0">
              <a:ea typeface="Calibri"/>
              <a:cs typeface="Arial"/>
            </a:endParaRPr>
          </a:p>
          <a:p>
            <a:pPr algn="just" rtl="0">
              <a:lnSpc>
                <a:spcPct val="150000"/>
              </a:lnSpc>
              <a:spcAft>
                <a:spcPts val="600"/>
              </a:spcAft>
            </a:pPr>
            <a:r>
              <a:rPr lang="en-US" sz="2400" i="1" dirty="0">
                <a:effectLst/>
                <a:latin typeface="Times New Roman"/>
                <a:ea typeface="Calibri"/>
                <a:cs typeface="Arial"/>
              </a:rPr>
              <a:t>Keratosis</a:t>
            </a:r>
            <a:r>
              <a:rPr lang="en-US" sz="2400" dirty="0">
                <a:effectLst/>
                <a:latin typeface="Times New Roman"/>
                <a:ea typeface="Calibri"/>
                <a:cs typeface="Arial"/>
              </a:rPr>
              <a:t>: Overgrowth of dry, horny, keratinized epithelium.</a:t>
            </a:r>
            <a:endParaRPr lang="en-US" sz="2400" dirty="0">
              <a:ea typeface="Calibri"/>
              <a:cs typeface="Arial"/>
            </a:endParaRPr>
          </a:p>
          <a:p>
            <a:pPr algn="just" rtl="0">
              <a:lnSpc>
                <a:spcPct val="150000"/>
              </a:lnSpc>
              <a:spcAft>
                <a:spcPts val="600"/>
              </a:spcAft>
            </a:pPr>
            <a:r>
              <a:rPr lang="en-US" sz="2400" i="1" dirty="0" err="1">
                <a:effectLst/>
                <a:latin typeface="Times New Roman"/>
                <a:ea typeface="Calibri"/>
                <a:cs typeface="Arial"/>
              </a:rPr>
              <a:t>Acanthosis</a:t>
            </a:r>
            <a:r>
              <a:rPr lang="en-US" sz="2400" dirty="0">
                <a:effectLst/>
                <a:latin typeface="Times New Roman"/>
                <a:ea typeface="Calibri"/>
                <a:cs typeface="Arial"/>
              </a:rPr>
              <a:t>:</a:t>
            </a:r>
            <a:r>
              <a:rPr lang="en-US" sz="2400" i="1" dirty="0">
                <a:effectLst/>
                <a:latin typeface="Times New Roman"/>
                <a:ea typeface="Calibri"/>
                <a:cs typeface="Arial"/>
              </a:rPr>
              <a:t> </a:t>
            </a:r>
            <a:r>
              <a:rPr lang="en-US" sz="2400" dirty="0">
                <a:effectLst/>
                <a:latin typeface="Times New Roman"/>
                <a:ea typeface="Calibri"/>
                <a:cs typeface="Arial"/>
              </a:rPr>
              <a:t>Like keratosis but moist, soft.</a:t>
            </a:r>
            <a:endParaRPr lang="en-US" sz="2400" dirty="0">
              <a:ea typeface="Calibri"/>
              <a:cs typeface="Arial"/>
            </a:endParaRPr>
          </a:p>
          <a:p>
            <a:pPr algn="just" rtl="0">
              <a:lnSpc>
                <a:spcPct val="150000"/>
              </a:lnSpc>
              <a:spcAft>
                <a:spcPts val="600"/>
              </a:spcAft>
            </a:pPr>
            <a:r>
              <a:rPr lang="en-US" sz="2400" dirty="0">
                <a:effectLst/>
                <a:latin typeface="Times New Roman"/>
                <a:ea typeface="Calibri"/>
                <a:cs typeface="Arial"/>
              </a:rPr>
              <a:t>Hyperkeratosis: Excessive overgrowth of keratinized, epithelium like</a:t>
            </a:r>
            <a:endParaRPr lang="en-US" sz="2400" dirty="0">
              <a:ea typeface="Calibri"/>
              <a:cs typeface="Arial"/>
            </a:endParaRPr>
          </a:p>
          <a:p>
            <a:pPr algn="just" rtl="0">
              <a:lnSpc>
                <a:spcPct val="150000"/>
              </a:lnSpc>
              <a:spcAft>
                <a:spcPts val="600"/>
              </a:spcAft>
            </a:pPr>
            <a:r>
              <a:rPr lang="en-US" sz="2400" dirty="0">
                <a:effectLst/>
                <a:latin typeface="Times New Roman"/>
                <a:ea typeface="Calibri"/>
                <a:cs typeface="Arial"/>
              </a:rPr>
              <a:t>Scab.</a:t>
            </a:r>
            <a:endParaRPr lang="en-US" sz="2400" dirty="0">
              <a:ea typeface="Calibri"/>
              <a:cs typeface="Arial"/>
            </a:endParaRPr>
          </a:p>
          <a:p>
            <a:pPr algn="just" rtl="0">
              <a:lnSpc>
                <a:spcPct val="150000"/>
              </a:lnSpc>
              <a:spcAft>
                <a:spcPts val="600"/>
              </a:spcAft>
            </a:pPr>
            <a:r>
              <a:rPr lang="en-US" sz="2400" i="1" dirty="0" err="1">
                <a:effectLst/>
                <a:latin typeface="Times New Roman"/>
                <a:ea typeface="Calibri"/>
                <a:cs typeface="Arial"/>
              </a:rPr>
              <a:t>Parakeratosis</a:t>
            </a:r>
            <a:r>
              <a:rPr lang="en-US" sz="2400" dirty="0">
                <a:effectLst/>
                <a:latin typeface="Times New Roman"/>
                <a:ea typeface="Calibri"/>
                <a:cs typeface="Arial"/>
              </a:rPr>
              <a:t>: Adherent to skin.</a:t>
            </a:r>
            <a:endParaRPr lang="en-US" sz="2400" dirty="0">
              <a:ea typeface="Calibri"/>
              <a:cs typeface="Arial"/>
            </a:endParaRPr>
          </a:p>
          <a:p>
            <a:pPr algn="just" rtl="0">
              <a:lnSpc>
                <a:spcPct val="150000"/>
              </a:lnSpc>
              <a:spcAft>
                <a:spcPts val="600"/>
              </a:spcAft>
            </a:pPr>
            <a:r>
              <a:rPr lang="en-US" sz="2400" i="1" dirty="0">
                <a:effectLst/>
                <a:latin typeface="Times New Roman"/>
                <a:ea typeface="Calibri"/>
                <a:cs typeface="Arial"/>
              </a:rPr>
              <a:t>Eczema</a:t>
            </a:r>
            <a:r>
              <a:rPr lang="en-US" sz="2400" dirty="0">
                <a:effectLst/>
                <a:latin typeface="Times New Roman"/>
                <a:ea typeface="Calibri"/>
                <a:cs typeface="Arial"/>
              </a:rPr>
              <a:t>: Erythematous, itching dermatitis</a:t>
            </a:r>
            <a:endParaRPr lang="en-US" sz="2400" dirty="0">
              <a:ea typeface="Calibri"/>
              <a:cs typeface="Arial"/>
            </a:endParaRPr>
          </a:p>
        </p:txBody>
      </p:sp>
    </p:spTree>
    <p:extLst>
      <p:ext uri="{BB962C8B-B14F-4D97-AF65-F5344CB8AC3E}">
        <p14:creationId xmlns:p14="http://schemas.microsoft.com/office/powerpoint/2010/main" val="278928025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67231" y="692696"/>
            <a:ext cx="8784976" cy="4445319"/>
          </a:xfrm>
          <a:prstGeom prst="rect">
            <a:avLst/>
          </a:prstGeom>
        </p:spPr>
        <p:txBody>
          <a:bodyPr wrap="square">
            <a:spAutoFit/>
          </a:bodyPr>
          <a:lstStyle/>
          <a:p>
            <a:pPr algn="just" rtl="0">
              <a:lnSpc>
                <a:spcPct val="115000"/>
              </a:lnSpc>
              <a:spcAft>
                <a:spcPts val="1000"/>
              </a:spcAft>
            </a:pPr>
            <a:r>
              <a:rPr lang="en-US" sz="2400" b="1" dirty="0">
                <a:effectLst/>
                <a:latin typeface="Times New Roman"/>
                <a:ea typeface="Calibri"/>
                <a:cs typeface="Arial"/>
              </a:rPr>
              <a:t>Discrete lesions</a:t>
            </a:r>
            <a:endParaRPr lang="en-US" sz="2400" dirty="0">
              <a:ea typeface="Calibri"/>
              <a:cs typeface="Arial"/>
            </a:endParaRPr>
          </a:p>
          <a:p>
            <a:pPr algn="just" rtl="0">
              <a:lnSpc>
                <a:spcPct val="115000"/>
              </a:lnSpc>
              <a:spcAft>
                <a:spcPts val="1000"/>
              </a:spcAft>
            </a:pPr>
            <a:r>
              <a:rPr lang="en-US" sz="2400" i="1" dirty="0">
                <a:effectLst/>
                <a:latin typeface="Times New Roman"/>
                <a:ea typeface="Calibri"/>
                <a:cs typeface="Arial"/>
              </a:rPr>
              <a:t>Vesicle, bleb, bulla, Blister</a:t>
            </a:r>
            <a:r>
              <a:rPr lang="en-US" sz="2400" dirty="0">
                <a:effectLst/>
                <a:latin typeface="Times New Roman"/>
                <a:ea typeface="Calibri"/>
                <a:cs typeface="Arial"/>
              </a:rPr>
              <a:t> : Fluid (serum or lymph)-filled blister 1–2 cm</a:t>
            </a:r>
            <a:r>
              <a:rPr lang="en-US" sz="2400" dirty="0">
                <a:ea typeface="Calibri"/>
                <a:cs typeface="Arial"/>
              </a:rPr>
              <a:t> </a:t>
            </a:r>
            <a:r>
              <a:rPr lang="en-US" sz="2400" dirty="0">
                <a:effectLst/>
                <a:latin typeface="Times New Roman"/>
                <a:ea typeface="Calibri"/>
                <a:cs typeface="Arial"/>
              </a:rPr>
              <a:t>diameter.</a:t>
            </a:r>
            <a:endParaRPr lang="en-US" sz="2400" dirty="0">
              <a:ea typeface="Calibri"/>
              <a:cs typeface="Arial"/>
            </a:endParaRPr>
          </a:p>
          <a:p>
            <a:pPr algn="just" rtl="0">
              <a:lnSpc>
                <a:spcPct val="115000"/>
              </a:lnSpc>
              <a:spcAft>
                <a:spcPts val="1000"/>
              </a:spcAft>
            </a:pPr>
            <a:r>
              <a:rPr lang="en-US" sz="2400" i="1" dirty="0">
                <a:effectLst/>
                <a:latin typeface="Times New Roman"/>
                <a:ea typeface="Calibri"/>
                <a:cs typeface="Arial"/>
              </a:rPr>
              <a:t>Pustule:</a:t>
            </a:r>
            <a:r>
              <a:rPr lang="en-US" sz="2400" dirty="0">
                <a:effectLst/>
                <a:latin typeface="Times New Roman"/>
                <a:ea typeface="Calibri"/>
                <a:cs typeface="Arial"/>
              </a:rPr>
              <a:t> Pus-filled blister, 1–5 mm.</a:t>
            </a:r>
            <a:endParaRPr lang="en-US" sz="2400" dirty="0">
              <a:ea typeface="Calibri"/>
              <a:cs typeface="Arial"/>
            </a:endParaRPr>
          </a:p>
          <a:p>
            <a:pPr algn="just" rtl="0">
              <a:lnSpc>
                <a:spcPct val="115000"/>
              </a:lnSpc>
              <a:spcAft>
                <a:spcPts val="1000"/>
              </a:spcAft>
            </a:pPr>
            <a:r>
              <a:rPr lang="en-US" sz="2400" i="1" dirty="0">
                <a:effectLst/>
                <a:latin typeface="Times New Roman"/>
                <a:ea typeface="Calibri"/>
                <a:cs typeface="Arial"/>
              </a:rPr>
              <a:t>Wheal</a:t>
            </a:r>
            <a:r>
              <a:rPr lang="en-US" sz="2400" dirty="0">
                <a:effectLst/>
                <a:latin typeface="Times New Roman"/>
                <a:ea typeface="Calibri"/>
                <a:cs typeface="Arial"/>
              </a:rPr>
              <a:t>:  Edematous, erythematous, swellings, transitory.</a:t>
            </a:r>
            <a:endParaRPr lang="en-US" sz="2400" dirty="0">
              <a:ea typeface="Calibri"/>
              <a:cs typeface="Arial"/>
            </a:endParaRPr>
          </a:p>
          <a:p>
            <a:pPr algn="just" rtl="0">
              <a:lnSpc>
                <a:spcPct val="115000"/>
              </a:lnSpc>
              <a:spcAft>
                <a:spcPts val="1000"/>
              </a:spcAft>
            </a:pPr>
            <a:r>
              <a:rPr lang="en-US" sz="2400" i="1" dirty="0">
                <a:effectLst/>
                <a:latin typeface="Times New Roman"/>
                <a:ea typeface="Calibri"/>
                <a:cs typeface="Arial"/>
              </a:rPr>
              <a:t>Papules (pimples)</a:t>
            </a:r>
            <a:r>
              <a:rPr lang="en-US" sz="2400" dirty="0">
                <a:effectLst/>
                <a:latin typeface="Times New Roman"/>
                <a:ea typeface="Calibri"/>
                <a:cs typeface="Arial"/>
              </a:rPr>
              <a:t>:  Elevated, inflamed, necrotic center, up to 1 cm diameter.</a:t>
            </a:r>
            <a:endParaRPr lang="en-US" sz="2400" dirty="0">
              <a:ea typeface="Calibri"/>
              <a:cs typeface="Arial"/>
            </a:endParaRPr>
          </a:p>
          <a:p>
            <a:pPr algn="l" rtl="0"/>
            <a:r>
              <a:rPr lang="en-US" sz="2400" i="1" dirty="0">
                <a:effectLst/>
                <a:latin typeface="Times New Roman"/>
                <a:ea typeface="Calibri"/>
              </a:rPr>
              <a:t>Nodules, nodes</a:t>
            </a:r>
            <a:r>
              <a:rPr lang="en-US" sz="2400" dirty="0">
                <a:effectLst/>
                <a:latin typeface="Times New Roman"/>
                <a:ea typeface="Calibri"/>
              </a:rPr>
              <a:t>: Elevated, solid, up to 1 cm diameter Acute or chronic inflammation. No necrotic center</a:t>
            </a:r>
            <a:endParaRPr lang="ar-IQ" sz="2400" dirty="0"/>
          </a:p>
        </p:txBody>
      </p:sp>
    </p:spTree>
    <p:extLst>
      <p:ext uri="{BB962C8B-B14F-4D97-AF65-F5344CB8AC3E}">
        <p14:creationId xmlns:p14="http://schemas.microsoft.com/office/powerpoint/2010/main" val="112799836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1124744"/>
            <a:ext cx="8712968" cy="3551550"/>
          </a:xfrm>
          <a:prstGeom prst="rect">
            <a:avLst/>
          </a:prstGeom>
        </p:spPr>
        <p:txBody>
          <a:bodyPr wrap="square">
            <a:spAutoFit/>
          </a:bodyPr>
          <a:lstStyle/>
          <a:p>
            <a:pPr algn="just" rtl="0">
              <a:lnSpc>
                <a:spcPct val="115000"/>
              </a:lnSpc>
              <a:spcAft>
                <a:spcPts val="1000"/>
              </a:spcAft>
            </a:pPr>
            <a:r>
              <a:rPr lang="en-US" sz="2400" i="1" dirty="0">
                <a:effectLst/>
                <a:latin typeface="Times New Roman"/>
                <a:ea typeface="Calibri"/>
                <a:cs typeface="Arial"/>
              </a:rPr>
              <a:t>Plaqu</a:t>
            </a:r>
            <a:r>
              <a:rPr lang="en-US" sz="2400" dirty="0">
                <a:effectLst/>
                <a:latin typeface="Times New Roman"/>
                <a:ea typeface="Calibri"/>
                <a:cs typeface="Arial"/>
              </a:rPr>
              <a:t>e: Larger nodule, up to 3–4 cm diameter.</a:t>
            </a:r>
            <a:endParaRPr lang="en-US" sz="2400" dirty="0">
              <a:ea typeface="Calibri"/>
              <a:cs typeface="Arial"/>
            </a:endParaRPr>
          </a:p>
          <a:p>
            <a:pPr algn="just" rtl="0">
              <a:lnSpc>
                <a:spcPct val="115000"/>
              </a:lnSpc>
              <a:spcAft>
                <a:spcPts val="1000"/>
              </a:spcAft>
            </a:pPr>
            <a:r>
              <a:rPr lang="en-US" sz="2400" i="1" dirty="0">
                <a:effectLst/>
                <a:latin typeface="Times New Roman"/>
                <a:ea typeface="Calibri"/>
                <a:cs typeface="Arial"/>
              </a:rPr>
              <a:t>Acne:</a:t>
            </a:r>
            <a:r>
              <a:rPr lang="en-US" sz="2400" dirty="0">
                <a:effectLst/>
                <a:latin typeface="Times New Roman"/>
                <a:ea typeface="Calibri"/>
                <a:cs typeface="Arial"/>
              </a:rPr>
              <a:t> Used synonymously with </a:t>
            </a:r>
            <a:r>
              <a:rPr lang="en-US" sz="2400" i="1" dirty="0">
                <a:effectLst/>
                <a:latin typeface="Times New Roman"/>
                <a:ea typeface="Calibri"/>
                <a:cs typeface="Arial"/>
              </a:rPr>
              <a:t>pimple </a:t>
            </a:r>
            <a:r>
              <a:rPr lang="en-US" sz="2400" dirty="0">
                <a:effectLst/>
                <a:latin typeface="Times New Roman"/>
                <a:ea typeface="Calibri"/>
                <a:cs typeface="Arial"/>
              </a:rPr>
              <a:t>but strict meaning is infection of sebaceous gland.</a:t>
            </a:r>
            <a:endParaRPr lang="en-US" sz="2400" dirty="0">
              <a:ea typeface="Calibri"/>
              <a:cs typeface="Arial"/>
            </a:endParaRPr>
          </a:p>
          <a:p>
            <a:pPr algn="just" rtl="0">
              <a:lnSpc>
                <a:spcPct val="115000"/>
              </a:lnSpc>
              <a:spcAft>
                <a:spcPts val="1000"/>
              </a:spcAft>
            </a:pPr>
            <a:r>
              <a:rPr lang="en-US" sz="2400" i="1" dirty="0">
                <a:effectLst/>
                <a:latin typeface="Times New Roman"/>
                <a:ea typeface="Calibri"/>
                <a:cs typeface="Arial"/>
              </a:rPr>
              <a:t>Impetigo:</a:t>
            </a:r>
            <a:r>
              <a:rPr lang="en-US" sz="2400" dirty="0">
                <a:effectLst/>
                <a:latin typeface="Times New Roman"/>
                <a:ea typeface="Calibri"/>
                <a:cs typeface="Arial"/>
              </a:rPr>
              <a:t> Flaccid vesicle, then pustule, then scab, up to 1 cm diameter.</a:t>
            </a:r>
            <a:endParaRPr lang="en-US" sz="2400" dirty="0">
              <a:ea typeface="Calibri"/>
              <a:cs typeface="Arial"/>
            </a:endParaRPr>
          </a:p>
          <a:p>
            <a:pPr algn="just" rtl="0">
              <a:lnSpc>
                <a:spcPct val="115000"/>
              </a:lnSpc>
              <a:spcAft>
                <a:spcPts val="1000"/>
              </a:spcAft>
            </a:pPr>
            <a:r>
              <a:rPr lang="en-US" sz="2400" i="1" dirty="0">
                <a:effectLst/>
                <a:latin typeface="Times New Roman"/>
                <a:ea typeface="Calibri"/>
                <a:cs typeface="Arial"/>
              </a:rPr>
              <a:t>Scab (or crust):</a:t>
            </a:r>
            <a:r>
              <a:rPr lang="en-US" sz="2400" dirty="0">
                <a:effectLst/>
                <a:latin typeface="Times New Roman"/>
                <a:ea typeface="Calibri"/>
                <a:cs typeface="Arial"/>
              </a:rPr>
              <a:t> Crust of coagulated, blood, pus, and skin debris.</a:t>
            </a:r>
            <a:endParaRPr lang="en-US" sz="2400" dirty="0">
              <a:ea typeface="Calibri"/>
              <a:cs typeface="Arial"/>
            </a:endParaRPr>
          </a:p>
          <a:p>
            <a:pPr algn="just" rtl="0">
              <a:lnSpc>
                <a:spcPct val="115000"/>
              </a:lnSpc>
              <a:spcAft>
                <a:spcPts val="1000"/>
              </a:spcAft>
            </a:pPr>
            <a:r>
              <a:rPr lang="en-US" sz="2400" i="1" dirty="0">
                <a:effectLst/>
                <a:latin typeface="Times New Roman"/>
                <a:ea typeface="Calibri"/>
                <a:cs typeface="Arial"/>
              </a:rPr>
              <a:t>Macule (patch)</a:t>
            </a:r>
            <a:r>
              <a:rPr lang="en-US" sz="2400" dirty="0">
                <a:effectLst/>
                <a:latin typeface="Times New Roman"/>
                <a:ea typeface="Calibri"/>
                <a:cs typeface="Arial"/>
              </a:rPr>
              <a:t>: Small area of color change; patch is larger.</a:t>
            </a:r>
            <a:endParaRPr lang="en-US" sz="2400" dirty="0">
              <a:ea typeface="Calibri"/>
              <a:cs typeface="Arial"/>
            </a:endParaRPr>
          </a:p>
        </p:txBody>
      </p:sp>
    </p:spTree>
    <p:extLst>
      <p:ext uri="{BB962C8B-B14F-4D97-AF65-F5344CB8AC3E}">
        <p14:creationId xmlns:p14="http://schemas.microsoft.com/office/powerpoint/2010/main" val="2942723333"/>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566678"/>
            <a:ext cx="8496944" cy="5863144"/>
          </a:xfrm>
          <a:prstGeom prst="rect">
            <a:avLst/>
          </a:prstGeom>
        </p:spPr>
        <p:txBody>
          <a:bodyPr wrap="square">
            <a:spAutoFit/>
          </a:bodyPr>
          <a:lstStyle/>
          <a:p>
            <a:pPr algn="just" rtl="0">
              <a:lnSpc>
                <a:spcPct val="150000"/>
              </a:lnSpc>
              <a:spcAft>
                <a:spcPts val="600"/>
              </a:spcAft>
            </a:pPr>
            <a:r>
              <a:rPr lang="en-US" sz="2400" b="1" dirty="0">
                <a:effectLst/>
                <a:latin typeface="Times New Roman"/>
                <a:ea typeface="Calibri"/>
                <a:cs typeface="Arial"/>
              </a:rPr>
              <a:t>Abnormal Coloration</a:t>
            </a:r>
            <a:endParaRPr lang="en-US" sz="2400" dirty="0">
              <a:ea typeface="Calibri"/>
              <a:cs typeface="Arial"/>
            </a:endParaRPr>
          </a:p>
          <a:p>
            <a:pPr algn="just" rtl="0">
              <a:lnSpc>
                <a:spcPct val="150000"/>
              </a:lnSpc>
              <a:spcAft>
                <a:spcPts val="600"/>
              </a:spcAft>
            </a:pPr>
            <a:r>
              <a:rPr lang="en-US" sz="2400" dirty="0">
                <a:effectLst/>
                <a:latin typeface="Times New Roman"/>
                <a:ea typeface="Calibri"/>
                <a:cs typeface="Arial"/>
              </a:rPr>
              <a:t>The parameter of abnormal coloration includes </a:t>
            </a:r>
            <a:r>
              <a:rPr lang="en-US" sz="2400" i="1" dirty="0">
                <a:effectLst/>
                <a:latin typeface="Times New Roman"/>
                <a:ea typeface="Calibri"/>
                <a:cs typeface="Arial"/>
              </a:rPr>
              <a:t>jaundice, pallor, and erythema.</a:t>
            </a:r>
            <a:r>
              <a:rPr lang="en-US" sz="2400" dirty="0">
                <a:effectLst/>
                <a:latin typeface="Times New Roman"/>
                <a:ea typeface="Calibri"/>
                <a:cs typeface="Arial"/>
              </a:rPr>
              <a:t> In animals these conditions are rarely visible in light-colored skins. </a:t>
            </a:r>
            <a:endParaRPr lang="en-US" sz="2400" dirty="0">
              <a:ea typeface="Calibri"/>
              <a:cs typeface="Arial"/>
            </a:endParaRPr>
          </a:p>
          <a:p>
            <a:pPr algn="just" rtl="0">
              <a:lnSpc>
                <a:spcPct val="150000"/>
              </a:lnSpc>
              <a:spcAft>
                <a:spcPts val="600"/>
              </a:spcAft>
            </a:pPr>
            <a:r>
              <a:rPr lang="en-US" sz="2400" dirty="0">
                <a:effectLst/>
                <a:latin typeface="Times New Roman"/>
                <a:ea typeface="Calibri"/>
                <a:cs typeface="Arial"/>
              </a:rPr>
              <a:t>Early erythema is a common finding where more definite skin lesions are to develop, as in early photosensitization.</a:t>
            </a:r>
            <a:endParaRPr lang="en-US" sz="2400" dirty="0">
              <a:ea typeface="Calibri"/>
              <a:cs typeface="Arial"/>
            </a:endParaRPr>
          </a:p>
          <a:p>
            <a:pPr algn="just" rtl="0">
              <a:lnSpc>
                <a:spcPct val="150000"/>
              </a:lnSpc>
              <a:spcAft>
                <a:spcPts val="600"/>
              </a:spcAft>
            </a:pPr>
            <a:r>
              <a:rPr lang="en-US" sz="2400" dirty="0">
                <a:effectLst/>
                <a:latin typeface="Times New Roman"/>
                <a:ea typeface="Calibri"/>
                <a:cs typeface="Arial"/>
              </a:rPr>
              <a:t>The blue coloration of early gangrene (e.g., of the udder and teat skin in the early stages of </a:t>
            </a:r>
            <a:r>
              <a:rPr lang="en-US" sz="2400" dirty="0" err="1">
                <a:effectLst/>
                <a:latin typeface="Times New Roman"/>
                <a:ea typeface="Calibri"/>
                <a:cs typeface="Arial"/>
              </a:rPr>
              <a:t>peracute</a:t>
            </a:r>
            <a:r>
              <a:rPr lang="en-US" sz="2400" dirty="0">
                <a:effectLst/>
                <a:latin typeface="Times New Roman"/>
                <a:ea typeface="Calibri"/>
                <a:cs typeface="Arial"/>
              </a:rPr>
              <a:t> bovine mastitis associated with </a:t>
            </a:r>
            <a:r>
              <a:rPr lang="en-US" sz="2400" i="1" dirty="0">
                <a:effectLst/>
                <a:latin typeface="Times New Roman"/>
                <a:ea typeface="Calibri"/>
                <a:cs typeface="Arial"/>
              </a:rPr>
              <a:t>Staphylococcus </a:t>
            </a:r>
            <a:r>
              <a:rPr lang="en-US" sz="2400" i="1" dirty="0" err="1">
                <a:effectLst/>
                <a:latin typeface="Times New Roman"/>
                <a:ea typeface="Calibri"/>
                <a:cs typeface="Arial"/>
              </a:rPr>
              <a:t>aureus</a:t>
            </a:r>
            <a:r>
              <a:rPr lang="en-US" sz="2400" dirty="0">
                <a:effectLst/>
                <a:latin typeface="Times New Roman"/>
                <a:ea typeface="Calibri"/>
                <a:cs typeface="Arial"/>
              </a:rPr>
              <a:t>) is characterized by coldness and loss of elasticity.</a:t>
            </a:r>
            <a:endParaRPr lang="en-US" sz="2400" dirty="0">
              <a:ea typeface="Calibri"/>
              <a:cs typeface="Arial"/>
            </a:endParaRPr>
          </a:p>
        </p:txBody>
      </p:sp>
    </p:spTree>
    <p:extLst>
      <p:ext uri="{BB962C8B-B14F-4D97-AF65-F5344CB8AC3E}">
        <p14:creationId xmlns:p14="http://schemas.microsoft.com/office/powerpoint/2010/main" val="102709364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حضري">
  <a:themeElements>
    <a:clrScheme name="حضري">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حضري">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حضري">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146</TotalTime>
  <Words>728</Words>
  <Application>Microsoft Office PowerPoint</Application>
  <PresentationFormat>On-screen Show (4:3)</PresentationFormat>
  <Paragraphs>66</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Calibri</vt:lpstr>
      <vt:lpstr>Georgia</vt:lpstr>
      <vt:lpstr>MinionPro-Regular</vt:lpstr>
      <vt:lpstr>Times New Roman</vt:lpstr>
      <vt:lpstr>Trebuchet MS</vt:lpstr>
      <vt:lpstr>Wingdings 2</vt:lpstr>
      <vt:lpstr>حضري</vt:lpstr>
      <vt:lpstr>Diseases of the Skin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SACC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Diseases of the Skin</dc:title>
  <dc:creator>Maher</dc:creator>
  <cp:lastModifiedBy>MA19557</cp:lastModifiedBy>
  <cp:revision>11</cp:revision>
  <dcterms:created xsi:type="dcterms:W3CDTF">2018-02-19T20:23:36Z</dcterms:created>
  <dcterms:modified xsi:type="dcterms:W3CDTF">2025-02-10T07:44:00Z</dcterms:modified>
</cp:coreProperties>
</file>